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5" r:id="rId1"/>
  </p:sldMasterIdLst>
  <p:sldIdLst>
    <p:sldId id="256" r:id="rId2"/>
    <p:sldId id="260" r:id="rId3"/>
    <p:sldId id="257" r:id="rId4"/>
    <p:sldId id="258" r:id="rId5"/>
    <p:sldId id="259" r:id="rId6"/>
    <p:sldId id="270" r:id="rId7"/>
    <p:sldId id="267" r:id="rId8"/>
    <p:sldId id="262" r:id="rId9"/>
    <p:sldId id="261" r:id="rId10"/>
    <p:sldId id="264" r:id="rId11"/>
    <p:sldId id="268" r:id="rId12"/>
    <p:sldId id="263" r:id="rId13"/>
    <p:sldId id="265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466" y="72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A5517D-68EF-4166-A119-C03E12AA95C6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F4A727B-1214-41AF-8AFF-A18B71B6836B}">
      <dgm:prSet phldrT="[Text]" custT="1"/>
      <dgm:spPr/>
      <dgm:t>
        <a:bodyPr/>
        <a:lstStyle/>
        <a:p>
          <a:r>
            <a:rPr lang="fr-FR" sz="2400" dirty="0" smtClean="0"/>
            <a:t>DATA</a:t>
          </a:r>
          <a:endParaRPr lang="fr-FR" sz="2400" dirty="0"/>
        </a:p>
      </dgm:t>
    </dgm:pt>
    <dgm:pt modelId="{AE0A8F0B-D227-4509-A887-6458D1ADB40C}" type="parTrans" cxnId="{562FE444-7407-4E99-B9A3-2D9AE5376C72}">
      <dgm:prSet/>
      <dgm:spPr/>
      <dgm:t>
        <a:bodyPr/>
        <a:lstStyle/>
        <a:p>
          <a:endParaRPr lang="fr-FR"/>
        </a:p>
      </dgm:t>
    </dgm:pt>
    <dgm:pt modelId="{768A3B19-E987-45EF-BF15-8064DF78B1F2}" type="sibTrans" cxnId="{562FE444-7407-4E99-B9A3-2D9AE5376C72}">
      <dgm:prSet/>
      <dgm:spPr/>
      <dgm:t>
        <a:bodyPr/>
        <a:lstStyle/>
        <a:p>
          <a:endParaRPr lang="fr-FR"/>
        </a:p>
      </dgm:t>
    </dgm:pt>
    <dgm:pt modelId="{1C37612C-854E-4869-ACCF-A771EEC30BA2}">
      <dgm:prSet phldrT="[Text]"/>
      <dgm:spPr/>
      <dgm:t>
        <a:bodyPr/>
        <a:lstStyle/>
        <a:p>
          <a:r>
            <a:rPr lang="fr-FR" noProof="0" dirty="0" smtClean="0"/>
            <a:t>Informations générales </a:t>
          </a:r>
          <a:endParaRPr lang="fr-FR" noProof="0" dirty="0"/>
        </a:p>
      </dgm:t>
    </dgm:pt>
    <dgm:pt modelId="{BF716B5A-F54A-4B25-BCE2-1AB73844A8FF}" type="parTrans" cxnId="{25A75A51-3E20-45F8-BE9F-9E8C763130C2}">
      <dgm:prSet/>
      <dgm:spPr/>
      <dgm:t>
        <a:bodyPr/>
        <a:lstStyle/>
        <a:p>
          <a:endParaRPr lang="fr-FR"/>
        </a:p>
      </dgm:t>
    </dgm:pt>
    <dgm:pt modelId="{6C367957-B1BE-4DC2-8899-130758EA06C5}" type="sibTrans" cxnId="{25A75A51-3E20-45F8-BE9F-9E8C763130C2}">
      <dgm:prSet/>
      <dgm:spPr/>
      <dgm:t>
        <a:bodyPr/>
        <a:lstStyle/>
        <a:p>
          <a:endParaRPr lang="fr-FR"/>
        </a:p>
      </dgm:t>
    </dgm:pt>
    <dgm:pt modelId="{9E1F7722-277B-4457-8DC7-6131E680DEAA}">
      <dgm:prSet phldrT="[Text]"/>
      <dgm:spPr/>
      <dgm:t>
        <a:bodyPr/>
        <a:lstStyle/>
        <a:p>
          <a:r>
            <a:rPr lang="en-GB" dirty="0" err="1" smtClean="0"/>
            <a:t>Ingrédients</a:t>
          </a:r>
          <a:endParaRPr lang="fr-FR" dirty="0"/>
        </a:p>
      </dgm:t>
    </dgm:pt>
    <dgm:pt modelId="{33881123-9920-4FC6-A09D-16E281FC8D27}" type="parTrans" cxnId="{32305738-2CA6-4D70-9571-6B8013C0326A}">
      <dgm:prSet/>
      <dgm:spPr/>
      <dgm:t>
        <a:bodyPr/>
        <a:lstStyle/>
        <a:p>
          <a:endParaRPr lang="fr-FR"/>
        </a:p>
      </dgm:t>
    </dgm:pt>
    <dgm:pt modelId="{763FB48E-476B-4EC8-9C4B-5D941519B567}" type="sibTrans" cxnId="{32305738-2CA6-4D70-9571-6B8013C0326A}">
      <dgm:prSet/>
      <dgm:spPr/>
      <dgm:t>
        <a:bodyPr/>
        <a:lstStyle/>
        <a:p>
          <a:endParaRPr lang="fr-FR"/>
        </a:p>
      </dgm:t>
    </dgm:pt>
    <dgm:pt modelId="{EFCD193C-15C7-4BC6-B7B0-CFC0BC0E82ED}">
      <dgm:prSet/>
      <dgm:spPr/>
      <dgm:t>
        <a:bodyPr/>
        <a:lstStyle/>
        <a:p>
          <a:r>
            <a:rPr lang="en-GB" dirty="0" err="1" smtClean="0"/>
            <a:t>Données</a:t>
          </a:r>
          <a:r>
            <a:rPr lang="en-GB" dirty="0" smtClean="0"/>
            <a:t> </a:t>
          </a:r>
          <a:r>
            <a:rPr lang="en-GB" dirty="0" err="1" smtClean="0"/>
            <a:t>nutritionnelles</a:t>
          </a:r>
          <a:endParaRPr lang="fr-FR" dirty="0"/>
        </a:p>
      </dgm:t>
    </dgm:pt>
    <dgm:pt modelId="{C725815F-FAA7-4140-BEE1-74C9ABA2591A}" type="parTrans" cxnId="{75121FD6-413D-4806-BFE4-31DB38A63270}">
      <dgm:prSet/>
      <dgm:spPr/>
      <dgm:t>
        <a:bodyPr/>
        <a:lstStyle/>
        <a:p>
          <a:endParaRPr lang="fr-FR"/>
        </a:p>
      </dgm:t>
    </dgm:pt>
    <dgm:pt modelId="{57B32230-24DD-47D7-B559-3F51AD3E2AED}" type="sibTrans" cxnId="{75121FD6-413D-4806-BFE4-31DB38A63270}">
      <dgm:prSet/>
      <dgm:spPr/>
      <dgm:t>
        <a:bodyPr/>
        <a:lstStyle/>
        <a:p>
          <a:endParaRPr lang="fr-FR"/>
        </a:p>
      </dgm:t>
    </dgm:pt>
    <dgm:pt modelId="{AF7E26B1-C993-42E5-B826-CE9DAE56CF4D}">
      <dgm:prSet phldrT="[Text]" custT="1"/>
      <dgm:spPr/>
      <dgm:t>
        <a:bodyPr/>
        <a:lstStyle/>
        <a:p>
          <a:r>
            <a:rPr lang="en-GB" sz="1600" dirty="0" smtClean="0"/>
            <a:t>Tags</a:t>
          </a:r>
          <a:endParaRPr lang="fr-FR" sz="1600" dirty="0"/>
        </a:p>
      </dgm:t>
    </dgm:pt>
    <dgm:pt modelId="{B91A049B-BB09-450F-B02B-943CED64D717}" type="sibTrans" cxnId="{BDC50A25-4ECB-4AF3-A7B6-15940B26539F}">
      <dgm:prSet/>
      <dgm:spPr/>
      <dgm:t>
        <a:bodyPr/>
        <a:lstStyle/>
        <a:p>
          <a:endParaRPr lang="fr-FR"/>
        </a:p>
      </dgm:t>
    </dgm:pt>
    <dgm:pt modelId="{7F39C9C9-23DB-4A4E-9A4E-F4EC2D9A9A53}" type="parTrans" cxnId="{BDC50A25-4ECB-4AF3-A7B6-15940B26539F}">
      <dgm:prSet/>
      <dgm:spPr/>
      <dgm:t>
        <a:bodyPr/>
        <a:lstStyle/>
        <a:p>
          <a:endParaRPr lang="fr-FR"/>
        </a:p>
      </dgm:t>
    </dgm:pt>
    <dgm:pt modelId="{F3B235DE-7329-4228-92F0-D1A9861B0CEA}" type="pres">
      <dgm:prSet presAssocID="{34A5517D-68EF-4166-A119-C03E12AA95C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99EB2115-9952-4A97-B4CD-07354936D085}" type="pres">
      <dgm:prSet presAssocID="{AF4A727B-1214-41AF-8AFF-A18B71B6836B}" presName="hierRoot1" presStyleCnt="0">
        <dgm:presLayoutVars>
          <dgm:hierBranch val="init"/>
        </dgm:presLayoutVars>
      </dgm:prSet>
      <dgm:spPr/>
    </dgm:pt>
    <dgm:pt modelId="{189B432F-6DD8-4426-A2DE-53CBAA2E4BDF}" type="pres">
      <dgm:prSet presAssocID="{AF4A727B-1214-41AF-8AFF-A18B71B6836B}" presName="rootComposite1" presStyleCnt="0"/>
      <dgm:spPr/>
    </dgm:pt>
    <dgm:pt modelId="{72FBEA26-C56E-4971-9C6B-592C8A1CBD8A}" type="pres">
      <dgm:prSet presAssocID="{AF4A727B-1214-41AF-8AFF-A18B71B6836B}" presName="rootText1" presStyleLbl="node0" presStyleIdx="0" presStyleCnt="1" custScaleX="197030">
        <dgm:presLayoutVars>
          <dgm:chPref val="3"/>
        </dgm:presLayoutVars>
      </dgm:prSet>
      <dgm:spPr/>
      <dgm:t>
        <a:bodyPr/>
        <a:lstStyle/>
        <a:p>
          <a:endParaRPr lang="fr-FR"/>
        </a:p>
      </dgm:t>
    </dgm:pt>
    <dgm:pt modelId="{7E79D082-CEBF-48B2-A8F4-3A5916852A04}" type="pres">
      <dgm:prSet presAssocID="{AF4A727B-1214-41AF-8AFF-A18B71B6836B}" presName="rootConnector1" presStyleLbl="node1" presStyleIdx="0" presStyleCnt="0"/>
      <dgm:spPr/>
      <dgm:t>
        <a:bodyPr/>
        <a:lstStyle/>
        <a:p>
          <a:endParaRPr lang="fr-FR"/>
        </a:p>
      </dgm:t>
    </dgm:pt>
    <dgm:pt modelId="{81333A8F-D35F-4374-9644-8D0C86B226D7}" type="pres">
      <dgm:prSet presAssocID="{AF4A727B-1214-41AF-8AFF-A18B71B6836B}" presName="hierChild2" presStyleCnt="0"/>
      <dgm:spPr/>
    </dgm:pt>
    <dgm:pt modelId="{F92FCAAA-BA28-4B98-B9DF-C116A025D6B2}" type="pres">
      <dgm:prSet presAssocID="{BF716B5A-F54A-4B25-BCE2-1AB73844A8FF}" presName="Name37" presStyleLbl="parChTrans1D2" presStyleIdx="0" presStyleCnt="4"/>
      <dgm:spPr/>
      <dgm:t>
        <a:bodyPr/>
        <a:lstStyle/>
        <a:p>
          <a:endParaRPr lang="fr-FR"/>
        </a:p>
      </dgm:t>
    </dgm:pt>
    <dgm:pt modelId="{4F1BA632-A1D0-4604-BD0A-31E751D16DD3}" type="pres">
      <dgm:prSet presAssocID="{1C37612C-854E-4869-ACCF-A771EEC30BA2}" presName="hierRoot2" presStyleCnt="0">
        <dgm:presLayoutVars>
          <dgm:hierBranch val="init"/>
        </dgm:presLayoutVars>
      </dgm:prSet>
      <dgm:spPr/>
    </dgm:pt>
    <dgm:pt modelId="{EBA2FAB4-3FA4-4BB9-9F5C-7D6376C762FE}" type="pres">
      <dgm:prSet presAssocID="{1C37612C-854E-4869-ACCF-A771EEC30BA2}" presName="rootComposite" presStyleCnt="0"/>
      <dgm:spPr/>
    </dgm:pt>
    <dgm:pt modelId="{FE5F7734-DF7E-44F3-BF27-AD3BD1DEA914}" type="pres">
      <dgm:prSet presAssocID="{1C37612C-854E-4869-ACCF-A771EEC30BA2}" presName="rootText" presStyleLbl="node2" presStyleIdx="0" presStyleCnt="4" custScaleX="197030">
        <dgm:presLayoutVars>
          <dgm:chPref val="3"/>
        </dgm:presLayoutVars>
      </dgm:prSet>
      <dgm:spPr/>
      <dgm:t>
        <a:bodyPr/>
        <a:lstStyle/>
        <a:p>
          <a:endParaRPr lang="fr-FR"/>
        </a:p>
      </dgm:t>
    </dgm:pt>
    <dgm:pt modelId="{298A7C90-81F4-45CC-8C09-51702B3043DA}" type="pres">
      <dgm:prSet presAssocID="{1C37612C-854E-4869-ACCF-A771EEC30BA2}" presName="rootConnector" presStyleLbl="node2" presStyleIdx="0" presStyleCnt="4"/>
      <dgm:spPr/>
      <dgm:t>
        <a:bodyPr/>
        <a:lstStyle/>
        <a:p>
          <a:endParaRPr lang="fr-FR"/>
        </a:p>
      </dgm:t>
    </dgm:pt>
    <dgm:pt modelId="{CBF4A363-5D45-4A29-904A-F58D87AF6B87}" type="pres">
      <dgm:prSet presAssocID="{1C37612C-854E-4869-ACCF-A771EEC30BA2}" presName="hierChild4" presStyleCnt="0"/>
      <dgm:spPr/>
    </dgm:pt>
    <dgm:pt modelId="{E7996E68-9239-44DB-9AFC-1B577742D6FE}" type="pres">
      <dgm:prSet presAssocID="{1C37612C-854E-4869-ACCF-A771EEC30BA2}" presName="hierChild5" presStyleCnt="0"/>
      <dgm:spPr/>
    </dgm:pt>
    <dgm:pt modelId="{E6B96C87-AFEA-4284-8D9B-6FF1B06B3AFF}" type="pres">
      <dgm:prSet presAssocID="{7F39C9C9-23DB-4A4E-9A4E-F4EC2D9A9A53}" presName="Name37" presStyleLbl="parChTrans1D2" presStyleIdx="1" presStyleCnt="4"/>
      <dgm:spPr/>
      <dgm:t>
        <a:bodyPr/>
        <a:lstStyle/>
        <a:p>
          <a:endParaRPr lang="fr-FR"/>
        </a:p>
      </dgm:t>
    </dgm:pt>
    <dgm:pt modelId="{DDAAF19B-A278-4C42-869E-07F0B74C1C22}" type="pres">
      <dgm:prSet presAssocID="{AF7E26B1-C993-42E5-B826-CE9DAE56CF4D}" presName="hierRoot2" presStyleCnt="0">
        <dgm:presLayoutVars>
          <dgm:hierBranch val="init"/>
        </dgm:presLayoutVars>
      </dgm:prSet>
      <dgm:spPr/>
    </dgm:pt>
    <dgm:pt modelId="{A53E7176-962C-4E6A-95CD-13320D0E3955}" type="pres">
      <dgm:prSet presAssocID="{AF7E26B1-C993-42E5-B826-CE9DAE56CF4D}" presName="rootComposite" presStyleCnt="0"/>
      <dgm:spPr/>
    </dgm:pt>
    <dgm:pt modelId="{71334319-83A9-4DC2-9DF0-61353D4E8627}" type="pres">
      <dgm:prSet presAssocID="{AF7E26B1-C993-42E5-B826-CE9DAE56CF4D}" presName="rootText" presStyleLbl="node2" presStyleIdx="1" presStyleCnt="4" custScaleX="197030">
        <dgm:presLayoutVars>
          <dgm:chPref val="3"/>
        </dgm:presLayoutVars>
      </dgm:prSet>
      <dgm:spPr/>
      <dgm:t>
        <a:bodyPr/>
        <a:lstStyle/>
        <a:p>
          <a:endParaRPr lang="fr-FR"/>
        </a:p>
      </dgm:t>
    </dgm:pt>
    <dgm:pt modelId="{5A68DE9C-AB63-4B4A-8E85-3358EA1616C3}" type="pres">
      <dgm:prSet presAssocID="{AF7E26B1-C993-42E5-B826-CE9DAE56CF4D}" presName="rootConnector" presStyleLbl="node2" presStyleIdx="1" presStyleCnt="4"/>
      <dgm:spPr/>
      <dgm:t>
        <a:bodyPr/>
        <a:lstStyle/>
        <a:p>
          <a:endParaRPr lang="fr-FR"/>
        </a:p>
      </dgm:t>
    </dgm:pt>
    <dgm:pt modelId="{5CF4D7B3-5D44-4ABE-B2F8-FCD4CA83F3D2}" type="pres">
      <dgm:prSet presAssocID="{AF7E26B1-C993-42E5-B826-CE9DAE56CF4D}" presName="hierChild4" presStyleCnt="0"/>
      <dgm:spPr/>
    </dgm:pt>
    <dgm:pt modelId="{61C36517-9528-4547-9C05-7F7B811178FA}" type="pres">
      <dgm:prSet presAssocID="{AF7E26B1-C993-42E5-B826-CE9DAE56CF4D}" presName="hierChild5" presStyleCnt="0"/>
      <dgm:spPr/>
    </dgm:pt>
    <dgm:pt modelId="{2CC8C61B-E0CD-41F2-9ED7-92EB46908B67}" type="pres">
      <dgm:prSet presAssocID="{33881123-9920-4FC6-A09D-16E281FC8D27}" presName="Name37" presStyleLbl="parChTrans1D2" presStyleIdx="2" presStyleCnt="4"/>
      <dgm:spPr/>
      <dgm:t>
        <a:bodyPr/>
        <a:lstStyle/>
        <a:p>
          <a:endParaRPr lang="fr-FR"/>
        </a:p>
      </dgm:t>
    </dgm:pt>
    <dgm:pt modelId="{2944D0F4-514E-4B0A-B921-D4A87CB81AC8}" type="pres">
      <dgm:prSet presAssocID="{9E1F7722-277B-4457-8DC7-6131E680DEAA}" presName="hierRoot2" presStyleCnt="0">
        <dgm:presLayoutVars>
          <dgm:hierBranch val="init"/>
        </dgm:presLayoutVars>
      </dgm:prSet>
      <dgm:spPr/>
    </dgm:pt>
    <dgm:pt modelId="{2F4D2CD8-203A-4EA2-A9D4-39E7AAAD0E8F}" type="pres">
      <dgm:prSet presAssocID="{9E1F7722-277B-4457-8DC7-6131E680DEAA}" presName="rootComposite" presStyleCnt="0"/>
      <dgm:spPr/>
    </dgm:pt>
    <dgm:pt modelId="{3984AE32-7299-486A-AD4E-C962189823CF}" type="pres">
      <dgm:prSet presAssocID="{9E1F7722-277B-4457-8DC7-6131E680DEAA}" presName="rootText" presStyleLbl="node2" presStyleIdx="2" presStyleCnt="4" custScaleX="197030">
        <dgm:presLayoutVars>
          <dgm:chPref val="3"/>
        </dgm:presLayoutVars>
      </dgm:prSet>
      <dgm:spPr/>
      <dgm:t>
        <a:bodyPr/>
        <a:lstStyle/>
        <a:p>
          <a:endParaRPr lang="fr-FR"/>
        </a:p>
      </dgm:t>
    </dgm:pt>
    <dgm:pt modelId="{827264EF-7856-4277-BD34-0F53985DF61C}" type="pres">
      <dgm:prSet presAssocID="{9E1F7722-277B-4457-8DC7-6131E680DEAA}" presName="rootConnector" presStyleLbl="node2" presStyleIdx="2" presStyleCnt="4"/>
      <dgm:spPr/>
      <dgm:t>
        <a:bodyPr/>
        <a:lstStyle/>
        <a:p>
          <a:endParaRPr lang="fr-FR"/>
        </a:p>
      </dgm:t>
    </dgm:pt>
    <dgm:pt modelId="{B28A9048-A004-496F-9801-E30CE4ECC53D}" type="pres">
      <dgm:prSet presAssocID="{9E1F7722-277B-4457-8DC7-6131E680DEAA}" presName="hierChild4" presStyleCnt="0"/>
      <dgm:spPr/>
    </dgm:pt>
    <dgm:pt modelId="{754A1FD4-264C-49E8-A888-0E87711D28C0}" type="pres">
      <dgm:prSet presAssocID="{9E1F7722-277B-4457-8DC7-6131E680DEAA}" presName="hierChild5" presStyleCnt="0"/>
      <dgm:spPr/>
    </dgm:pt>
    <dgm:pt modelId="{31A0CC8A-CE01-429D-B625-7E81D52B5A04}" type="pres">
      <dgm:prSet presAssocID="{C725815F-FAA7-4140-BEE1-74C9ABA2591A}" presName="Name37" presStyleLbl="parChTrans1D2" presStyleIdx="3" presStyleCnt="4"/>
      <dgm:spPr/>
      <dgm:t>
        <a:bodyPr/>
        <a:lstStyle/>
        <a:p>
          <a:endParaRPr lang="fr-FR"/>
        </a:p>
      </dgm:t>
    </dgm:pt>
    <dgm:pt modelId="{976D78B9-DC73-4592-87F5-E6E6DD058916}" type="pres">
      <dgm:prSet presAssocID="{EFCD193C-15C7-4BC6-B7B0-CFC0BC0E82ED}" presName="hierRoot2" presStyleCnt="0">
        <dgm:presLayoutVars>
          <dgm:hierBranch val="init"/>
        </dgm:presLayoutVars>
      </dgm:prSet>
      <dgm:spPr/>
    </dgm:pt>
    <dgm:pt modelId="{FF82C1CE-ABC8-4CDC-B94E-D12F9A12F9A2}" type="pres">
      <dgm:prSet presAssocID="{EFCD193C-15C7-4BC6-B7B0-CFC0BC0E82ED}" presName="rootComposite" presStyleCnt="0"/>
      <dgm:spPr/>
    </dgm:pt>
    <dgm:pt modelId="{DEDF5E58-86C5-42EE-A7BD-888740AED0B1}" type="pres">
      <dgm:prSet presAssocID="{EFCD193C-15C7-4BC6-B7B0-CFC0BC0E82ED}" presName="rootText" presStyleLbl="node2" presStyleIdx="3" presStyleCnt="4" custScaleX="197030">
        <dgm:presLayoutVars>
          <dgm:chPref val="3"/>
        </dgm:presLayoutVars>
      </dgm:prSet>
      <dgm:spPr/>
      <dgm:t>
        <a:bodyPr/>
        <a:lstStyle/>
        <a:p>
          <a:endParaRPr lang="fr-FR"/>
        </a:p>
      </dgm:t>
    </dgm:pt>
    <dgm:pt modelId="{85A28E31-3753-4678-9E10-0C5C0766DA23}" type="pres">
      <dgm:prSet presAssocID="{EFCD193C-15C7-4BC6-B7B0-CFC0BC0E82ED}" presName="rootConnector" presStyleLbl="node2" presStyleIdx="3" presStyleCnt="4"/>
      <dgm:spPr/>
      <dgm:t>
        <a:bodyPr/>
        <a:lstStyle/>
        <a:p>
          <a:endParaRPr lang="fr-FR"/>
        </a:p>
      </dgm:t>
    </dgm:pt>
    <dgm:pt modelId="{523AF9D7-355F-4977-953C-2947109A0DB4}" type="pres">
      <dgm:prSet presAssocID="{EFCD193C-15C7-4BC6-B7B0-CFC0BC0E82ED}" presName="hierChild4" presStyleCnt="0"/>
      <dgm:spPr/>
    </dgm:pt>
    <dgm:pt modelId="{C6F3A1D0-095A-4B3C-B7A0-3F5CAB937503}" type="pres">
      <dgm:prSet presAssocID="{EFCD193C-15C7-4BC6-B7B0-CFC0BC0E82ED}" presName="hierChild5" presStyleCnt="0"/>
      <dgm:spPr/>
    </dgm:pt>
    <dgm:pt modelId="{A2583610-0A7B-460F-96DC-DADA73DE4A18}" type="pres">
      <dgm:prSet presAssocID="{AF4A727B-1214-41AF-8AFF-A18B71B6836B}" presName="hierChild3" presStyleCnt="0"/>
      <dgm:spPr/>
    </dgm:pt>
  </dgm:ptLst>
  <dgm:cxnLst>
    <dgm:cxn modelId="{86D64EEA-B8E2-4008-9A89-4914EF84F6FE}" type="presOf" srcId="{EFCD193C-15C7-4BC6-B7B0-CFC0BC0E82ED}" destId="{DEDF5E58-86C5-42EE-A7BD-888740AED0B1}" srcOrd="0" destOrd="0" presId="urn:microsoft.com/office/officeart/2005/8/layout/orgChart1"/>
    <dgm:cxn modelId="{D7A5DC5B-DF6C-492E-B648-720989647BC8}" type="presOf" srcId="{1C37612C-854E-4869-ACCF-A771EEC30BA2}" destId="{298A7C90-81F4-45CC-8C09-51702B3043DA}" srcOrd="1" destOrd="0" presId="urn:microsoft.com/office/officeart/2005/8/layout/orgChart1"/>
    <dgm:cxn modelId="{75121FD6-413D-4806-BFE4-31DB38A63270}" srcId="{AF4A727B-1214-41AF-8AFF-A18B71B6836B}" destId="{EFCD193C-15C7-4BC6-B7B0-CFC0BC0E82ED}" srcOrd="3" destOrd="0" parTransId="{C725815F-FAA7-4140-BEE1-74C9ABA2591A}" sibTransId="{57B32230-24DD-47D7-B559-3F51AD3E2AED}"/>
    <dgm:cxn modelId="{C147BF81-6405-45BE-BBFF-19A2B7A50A18}" type="presOf" srcId="{C725815F-FAA7-4140-BEE1-74C9ABA2591A}" destId="{31A0CC8A-CE01-429D-B625-7E81D52B5A04}" srcOrd="0" destOrd="0" presId="urn:microsoft.com/office/officeart/2005/8/layout/orgChart1"/>
    <dgm:cxn modelId="{531B05E5-059B-455A-BB41-0C7B4BAA59F1}" type="presOf" srcId="{1C37612C-854E-4869-ACCF-A771EEC30BA2}" destId="{FE5F7734-DF7E-44F3-BF27-AD3BD1DEA914}" srcOrd="0" destOrd="0" presId="urn:microsoft.com/office/officeart/2005/8/layout/orgChart1"/>
    <dgm:cxn modelId="{03CD6045-E733-442F-BFA5-37B30DE8F6D8}" type="presOf" srcId="{AF4A727B-1214-41AF-8AFF-A18B71B6836B}" destId="{72FBEA26-C56E-4971-9C6B-592C8A1CBD8A}" srcOrd="0" destOrd="0" presId="urn:microsoft.com/office/officeart/2005/8/layout/orgChart1"/>
    <dgm:cxn modelId="{0EEFA22B-54CA-44B4-BB97-E97B1F74D055}" type="presOf" srcId="{AF4A727B-1214-41AF-8AFF-A18B71B6836B}" destId="{7E79D082-CEBF-48B2-A8F4-3A5916852A04}" srcOrd="1" destOrd="0" presId="urn:microsoft.com/office/officeart/2005/8/layout/orgChart1"/>
    <dgm:cxn modelId="{1E8630D6-C78B-4CA6-A240-B534933800FA}" type="presOf" srcId="{7F39C9C9-23DB-4A4E-9A4E-F4EC2D9A9A53}" destId="{E6B96C87-AFEA-4284-8D9B-6FF1B06B3AFF}" srcOrd="0" destOrd="0" presId="urn:microsoft.com/office/officeart/2005/8/layout/orgChart1"/>
    <dgm:cxn modelId="{8E7E2718-BB4A-42BF-BA91-030E6B0F49CE}" type="presOf" srcId="{9E1F7722-277B-4457-8DC7-6131E680DEAA}" destId="{3984AE32-7299-486A-AD4E-C962189823CF}" srcOrd="0" destOrd="0" presId="urn:microsoft.com/office/officeart/2005/8/layout/orgChart1"/>
    <dgm:cxn modelId="{562FE444-7407-4E99-B9A3-2D9AE5376C72}" srcId="{34A5517D-68EF-4166-A119-C03E12AA95C6}" destId="{AF4A727B-1214-41AF-8AFF-A18B71B6836B}" srcOrd="0" destOrd="0" parTransId="{AE0A8F0B-D227-4509-A887-6458D1ADB40C}" sibTransId="{768A3B19-E987-45EF-BF15-8064DF78B1F2}"/>
    <dgm:cxn modelId="{BDC50A25-4ECB-4AF3-A7B6-15940B26539F}" srcId="{AF4A727B-1214-41AF-8AFF-A18B71B6836B}" destId="{AF7E26B1-C993-42E5-B826-CE9DAE56CF4D}" srcOrd="1" destOrd="0" parTransId="{7F39C9C9-23DB-4A4E-9A4E-F4EC2D9A9A53}" sibTransId="{B91A049B-BB09-450F-B02B-943CED64D717}"/>
    <dgm:cxn modelId="{7BAB2EC3-263E-437E-85D6-D036C06A4E72}" type="presOf" srcId="{33881123-9920-4FC6-A09D-16E281FC8D27}" destId="{2CC8C61B-E0CD-41F2-9ED7-92EB46908B67}" srcOrd="0" destOrd="0" presId="urn:microsoft.com/office/officeart/2005/8/layout/orgChart1"/>
    <dgm:cxn modelId="{691B0AEF-B744-4902-99AF-6CC3CF032791}" type="presOf" srcId="{EFCD193C-15C7-4BC6-B7B0-CFC0BC0E82ED}" destId="{85A28E31-3753-4678-9E10-0C5C0766DA23}" srcOrd="1" destOrd="0" presId="urn:microsoft.com/office/officeart/2005/8/layout/orgChart1"/>
    <dgm:cxn modelId="{32305738-2CA6-4D70-9571-6B8013C0326A}" srcId="{AF4A727B-1214-41AF-8AFF-A18B71B6836B}" destId="{9E1F7722-277B-4457-8DC7-6131E680DEAA}" srcOrd="2" destOrd="0" parTransId="{33881123-9920-4FC6-A09D-16E281FC8D27}" sibTransId="{763FB48E-476B-4EC8-9C4B-5D941519B567}"/>
    <dgm:cxn modelId="{2F528EB4-CDE4-4790-AB7C-7374FA898E99}" type="presOf" srcId="{9E1F7722-277B-4457-8DC7-6131E680DEAA}" destId="{827264EF-7856-4277-BD34-0F53985DF61C}" srcOrd="1" destOrd="0" presId="urn:microsoft.com/office/officeart/2005/8/layout/orgChart1"/>
    <dgm:cxn modelId="{3C58434F-344F-43A7-98FE-BB24BB796775}" type="presOf" srcId="{AF7E26B1-C993-42E5-B826-CE9DAE56CF4D}" destId="{71334319-83A9-4DC2-9DF0-61353D4E8627}" srcOrd="0" destOrd="0" presId="urn:microsoft.com/office/officeart/2005/8/layout/orgChart1"/>
    <dgm:cxn modelId="{799E7622-4537-4CD9-B7C4-3C20841700A9}" type="presOf" srcId="{34A5517D-68EF-4166-A119-C03E12AA95C6}" destId="{F3B235DE-7329-4228-92F0-D1A9861B0CEA}" srcOrd="0" destOrd="0" presId="urn:microsoft.com/office/officeart/2005/8/layout/orgChart1"/>
    <dgm:cxn modelId="{5BE7D2F1-4BE0-49B3-B6FD-E23D2283980F}" type="presOf" srcId="{BF716B5A-F54A-4B25-BCE2-1AB73844A8FF}" destId="{F92FCAAA-BA28-4B98-B9DF-C116A025D6B2}" srcOrd="0" destOrd="0" presId="urn:microsoft.com/office/officeart/2005/8/layout/orgChart1"/>
    <dgm:cxn modelId="{C6C60D42-9DB0-4FCE-8ECB-D79BDB63C5D4}" type="presOf" srcId="{AF7E26B1-C993-42E5-B826-CE9DAE56CF4D}" destId="{5A68DE9C-AB63-4B4A-8E85-3358EA1616C3}" srcOrd="1" destOrd="0" presId="urn:microsoft.com/office/officeart/2005/8/layout/orgChart1"/>
    <dgm:cxn modelId="{25A75A51-3E20-45F8-BE9F-9E8C763130C2}" srcId="{AF4A727B-1214-41AF-8AFF-A18B71B6836B}" destId="{1C37612C-854E-4869-ACCF-A771EEC30BA2}" srcOrd="0" destOrd="0" parTransId="{BF716B5A-F54A-4B25-BCE2-1AB73844A8FF}" sibTransId="{6C367957-B1BE-4DC2-8899-130758EA06C5}"/>
    <dgm:cxn modelId="{8FCB8D4A-59EC-4826-8D8D-5E7036A38B2E}" type="presParOf" srcId="{F3B235DE-7329-4228-92F0-D1A9861B0CEA}" destId="{99EB2115-9952-4A97-B4CD-07354936D085}" srcOrd="0" destOrd="0" presId="urn:microsoft.com/office/officeart/2005/8/layout/orgChart1"/>
    <dgm:cxn modelId="{7F48280E-25F1-4480-80F8-613F550BC3D4}" type="presParOf" srcId="{99EB2115-9952-4A97-B4CD-07354936D085}" destId="{189B432F-6DD8-4426-A2DE-53CBAA2E4BDF}" srcOrd="0" destOrd="0" presId="urn:microsoft.com/office/officeart/2005/8/layout/orgChart1"/>
    <dgm:cxn modelId="{1607CA18-2841-47AD-A965-E65D4D94B750}" type="presParOf" srcId="{189B432F-6DD8-4426-A2DE-53CBAA2E4BDF}" destId="{72FBEA26-C56E-4971-9C6B-592C8A1CBD8A}" srcOrd="0" destOrd="0" presId="urn:microsoft.com/office/officeart/2005/8/layout/orgChart1"/>
    <dgm:cxn modelId="{AE3374B3-00E4-4320-811C-1922E36F80D1}" type="presParOf" srcId="{189B432F-6DD8-4426-A2DE-53CBAA2E4BDF}" destId="{7E79D082-CEBF-48B2-A8F4-3A5916852A04}" srcOrd="1" destOrd="0" presId="urn:microsoft.com/office/officeart/2005/8/layout/orgChart1"/>
    <dgm:cxn modelId="{247DD7A7-5C1B-4177-A6B2-2D9168FEE53E}" type="presParOf" srcId="{99EB2115-9952-4A97-B4CD-07354936D085}" destId="{81333A8F-D35F-4374-9644-8D0C86B226D7}" srcOrd="1" destOrd="0" presId="urn:microsoft.com/office/officeart/2005/8/layout/orgChart1"/>
    <dgm:cxn modelId="{750C47B4-97C6-4A58-8176-DD75E7C32F31}" type="presParOf" srcId="{81333A8F-D35F-4374-9644-8D0C86B226D7}" destId="{F92FCAAA-BA28-4B98-B9DF-C116A025D6B2}" srcOrd="0" destOrd="0" presId="urn:microsoft.com/office/officeart/2005/8/layout/orgChart1"/>
    <dgm:cxn modelId="{CA425429-7A9A-47F9-B0E0-8DFA3C4DA141}" type="presParOf" srcId="{81333A8F-D35F-4374-9644-8D0C86B226D7}" destId="{4F1BA632-A1D0-4604-BD0A-31E751D16DD3}" srcOrd="1" destOrd="0" presId="urn:microsoft.com/office/officeart/2005/8/layout/orgChart1"/>
    <dgm:cxn modelId="{A262F2EB-477C-479D-87FF-D4767B876A03}" type="presParOf" srcId="{4F1BA632-A1D0-4604-BD0A-31E751D16DD3}" destId="{EBA2FAB4-3FA4-4BB9-9F5C-7D6376C762FE}" srcOrd="0" destOrd="0" presId="urn:microsoft.com/office/officeart/2005/8/layout/orgChart1"/>
    <dgm:cxn modelId="{C109C17F-70BB-4EFA-8C2F-5C05130EB602}" type="presParOf" srcId="{EBA2FAB4-3FA4-4BB9-9F5C-7D6376C762FE}" destId="{FE5F7734-DF7E-44F3-BF27-AD3BD1DEA914}" srcOrd="0" destOrd="0" presId="urn:microsoft.com/office/officeart/2005/8/layout/orgChart1"/>
    <dgm:cxn modelId="{A9C827D2-A682-461F-8ED7-BC63EA87B1EF}" type="presParOf" srcId="{EBA2FAB4-3FA4-4BB9-9F5C-7D6376C762FE}" destId="{298A7C90-81F4-45CC-8C09-51702B3043DA}" srcOrd="1" destOrd="0" presId="urn:microsoft.com/office/officeart/2005/8/layout/orgChart1"/>
    <dgm:cxn modelId="{305C657D-3AC3-4DBD-9DBB-C4FB77DCA52F}" type="presParOf" srcId="{4F1BA632-A1D0-4604-BD0A-31E751D16DD3}" destId="{CBF4A363-5D45-4A29-904A-F58D87AF6B87}" srcOrd="1" destOrd="0" presId="urn:microsoft.com/office/officeart/2005/8/layout/orgChart1"/>
    <dgm:cxn modelId="{CCF43BC3-B495-4B3D-8FF4-8590427F5631}" type="presParOf" srcId="{4F1BA632-A1D0-4604-BD0A-31E751D16DD3}" destId="{E7996E68-9239-44DB-9AFC-1B577742D6FE}" srcOrd="2" destOrd="0" presId="urn:microsoft.com/office/officeart/2005/8/layout/orgChart1"/>
    <dgm:cxn modelId="{691A29AC-0B41-42A5-9458-8B48E3AAA9DA}" type="presParOf" srcId="{81333A8F-D35F-4374-9644-8D0C86B226D7}" destId="{E6B96C87-AFEA-4284-8D9B-6FF1B06B3AFF}" srcOrd="2" destOrd="0" presId="urn:microsoft.com/office/officeart/2005/8/layout/orgChart1"/>
    <dgm:cxn modelId="{A0118EBD-6256-41D7-ABFA-A57C3BAB89CB}" type="presParOf" srcId="{81333A8F-D35F-4374-9644-8D0C86B226D7}" destId="{DDAAF19B-A278-4C42-869E-07F0B74C1C22}" srcOrd="3" destOrd="0" presId="urn:microsoft.com/office/officeart/2005/8/layout/orgChart1"/>
    <dgm:cxn modelId="{A2204F79-D35B-4D67-9B65-810C2D777F20}" type="presParOf" srcId="{DDAAF19B-A278-4C42-869E-07F0B74C1C22}" destId="{A53E7176-962C-4E6A-95CD-13320D0E3955}" srcOrd="0" destOrd="0" presId="urn:microsoft.com/office/officeart/2005/8/layout/orgChart1"/>
    <dgm:cxn modelId="{C8146F6C-DF43-4572-9DCF-89C60412D536}" type="presParOf" srcId="{A53E7176-962C-4E6A-95CD-13320D0E3955}" destId="{71334319-83A9-4DC2-9DF0-61353D4E8627}" srcOrd="0" destOrd="0" presId="urn:microsoft.com/office/officeart/2005/8/layout/orgChart1"/>
    <dgm:cxn modelId="{1465C3EF-7EFE-401D-A441-EC5278D068AA}" type="presParOf" srcId="{A53E7176-962C-4E6A-95CD-13320D0E3955}" destId="{5A68DE9C-AB63-4B4A-8E85-3358EA1616C3}" srcOrd="1" destOrd="0" presId="urn:microsoft.com/office/officeart/2005/8/layout/orgChart1"/>
    <dgm:cxn modelId="{25FD0FA4-E547-4B25-9A15-4D16EACF4CDA}" type="presParOf" srcId="{DDAAF19B-A278-4C42-869E-07F0B74C1C22}" destId="{5CF4D7B3-5D44-4ABE-B2F8-FCD4CA83F3D2}" srcOrd="1" destOrd="0" presId="urn:microsoft.com/office/officeart/2005/8/layout/orgChart1"/>
    <dgm:cxn modelId="{085017A8-CFC1-4507-96D4-69D6EB7FBD3C}" type="presParOf" srcId="{DDAAF19B-A278-4C42-869E-07F0B74C1C22}" destId="{61C36517-9528-4547-9C05-7F7B811178FA}" srcOrd="2" destOrd="0" presId="urn:microsoft.com/office/officeart/2005/8/layout/orgChart1"/>
    <dgm:cxn modelId="{B1A21988-30C1-4CBE-8E01-C8FFC9F28385}" type="presParOf" srcId="{81333A8F-D35F-4374-9644-8D0C86B226D7}" destId="{2CC8C61B-E0CD-41F2-9ED7-92EB46908B67}" srcOrd="4" destOrd="0" presId="urn:microsoft.com/office/officeart/2005/8/layout/orgChart1"/>
    <dgm:cxn modelId="{ADFC5E10-1784-466F-BB2B-5BE549F00EE8}" type="presParOf" srcId="{81333A8F-D35F-4374-9644-8D0C86B226D7}" destId="{2944D0F4-514E-4B0A-B921-D4A87CB81AC8}" srcOrd="5" destOrd="0" presId="urn:microsoft.com/office/officeart/2005/8/layout/orgChart1"/>
    <dgm:cxn modelId="{E4C73869-28A0-45FB-9910-945A2DF6726A}" type="presParOf" srcId="{2944D0F4-514E-4B0A-B921-D4A87CB81AC8}" destId="{2F4D2CD8-203A-4EA2-A9D4-39E7AAAD0E8F}" srcOrd="0" destOrd="0" presId="urn:microsoft.com/office/officeart/2005/8/layout/orgChart1"/>
    <dgm:cxn modelId="{88A65FFB-51F6-4362-AEAD-65FCDE59493C}" type="presParOf" srcId="{2F4D2CD8-203A-4EA2-A9D4-39E7AAAD0E8F}" destId="{3984AE32-7299-486A-AD4E-C962189823CF}" srcOrd="0" destOrd="0" presId="urn:microsoft.com/office/officeart/2005/8/layout/orgChart1"/>
    <dgm:cxn modelId="{AC67370E-71B8-4499-84FA-5C8B87076058}" type="presParOf" srcId="{2F4D2CD8-203A-4EA2-A9D4-39E7AAAD0E8F}" destId="{827264EF-7856-4277-BD34-0F53985DF61C}" srcOrd="1" destOrd="0" presId="urn:microsoft.com/office/officeart/2005/8/layout/orgChart1"/>
    <dgm:cxn modelId="{A1797A5E-FA99-4A58-9151-BB945E5CDCCD}" type="presParOf" srcId="{2944D0F4-514E-4B0A-B921-D4A87CB81AC8}" destId="{B28A9048-A004-496F-9801-E30CE4ECC53D}" srcOrd="1" destOrd="0" presId="urn:microsoft.com/office/officeart/2005/8/layout/orgChart1"/>
    <dgm:cxn modelId="{C0443EFF-CE40-4303-85A1-898AF1198DF0}" type="presParOf" srcId="{2944D0F4-514E-4B0A-B921-D4A87CB81AC8}" destId="{754A1FD4-264C-49E8-A888-0E87711D28C0}" srcOrd="2" destOrd="0" presId="urn:microsoft.com/office/officeart/2005/8/layout/orgChart1"/>
    <dgm:cxn modelId="{513BEC7E-F7B2-4473-AF36-AC8F5170FA71}" type="presParOf" srcId="{81333A8F-D35F-4374-9644-8D0C86B226D7}" destId="{31A0CC8A-CE01-429D-B625-7E81D52B5A04}" srcOrd="6" destOrd="0" presId="urn:microsoft.com/office/officeart/2005/8/layout/orgChart1"/>
    <dgm:cxn modelId="{9C1A7F1C-FCB4-4737-BDE4-34F186A4B43B}" type="presParOf" srcId="{81333A8F-D35F-4374-9644-8D0C86B226D7}" destId="{976D78B9-DC73-4592-87F5-E6E6DD058916}" srcOrd="7" destOrd="0" presId="urn:microsoft.com/office/officeart/2005/8/layout/orgChart1"/>
    <dgm:cxn modelId="{428AF086-67B2-42FE-9E79-B9A02807B87B}" type="presParOf" srcId="{976D78B9-DC73-4592-87F5-E6E6DD058916}" destId="{FF82C1CE-ABC8-4CDC-B94E-D12F9A12F9A2}" srcOrd="0" destOrd="0" presId="urn:microsoft.com/office/officeart/2005/8/layout/orgChart1"/>
    <dgm:cxn modelId="{4B93C42E-5C7C-442D-B2E4-40AE5855693D}" type="presParOf" srcId="{FF82C1CE-ABC8-4CDC-B94E-D12F9A12F9A2}" destId="{DEDF5E58-86C5-42EE-A7BD-888740AED0B1}" srcOrd="0" destOrd="0" presId="urn:microsoft.com/office/officeart/2005/8/layout/orgChart1"/>
    <dgm:cxn modelId="{7933AC07-3433-483F-BAFF-921EFC995BBD}" type="presParOf" srcId="{FF82C1CE-ABC8-4CDC-B94E-D12F9A12F9A2}" destId="{85A28E31-3753-4678-9E10-0C5C0766DA23}" srcOrd="1" destOrd="0" presId="urn:microsoft.com/office/officeart/2005/8/layout/orgChart1"/>
    <dgm:cxn modelId="{74CC75E3-40D1-4DA8-84DD-85F8ED0F16DA}" type="presParOf" srcId="{976D78B9-DC73-4592-87F5-E6E6DD058916}" destId="{523AF9D7-355F-4977-953C-2947109A0DB4}" srcOrd="1" destOrd="0" presId="urn:microsoft.com/office/officeart/2005/8/layout/orgChart1"/>
    <dgm:cxn modelId="{55A7DED6-F6AA-4081-8ED1-20839E2420D3}" type="presParOf" srcId="{976D78B9-DC73-4592-87F5-E6E6DD058916}" destId="{C6F3A1D0-095A-4B3C-B7A0-3F5CAB937503}" srcOrd="2" destOrd="0" presId="urn:microsoft.com/office/officeart/2005/8/layout/orgChart1"/>
    <dgm:cxn modelId="{308DAA99-98CF-45CE-A761-1F339F34D9C7}" type="presParOf" srcId="{99EB2115-9952-4A97-B4CD-07354936D085}" destId="{A2583610-0A7B-460F-96DC-DADA73DE4A1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0CC8A-CE01-429D-B625-7E81D52B5A04}">
      <dsp:nvSpPr>
        <dsp:cNvPr id="0" name=""/>
        <dsp:cNvSpPr/>
      </dsp:nvSpPr>
      <dsp:spPr>
        <a:xfrm>
          <a:off x="5313265" y="708124"/>
          <a:ext cx="4077983" cy="261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0926"/>
              </a:lnTo>
              <a:lnTo>
                <a:pt x="4077983" y="130926"/>
              </a:lnTo>
              <a:lnTo>
                <a:pt x="4077983" y="26185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C8C61B-E0CD-41F2-9ED7-92EB46908B67}">
      <dsp:nvSpPr>
        <dsp:cNvPr id="0" name=""/>
        <dsp:cNvSpPr/>
      </dsp:nvSpPr>
      <dsp:spPr>
        <a:xfrm>
          <a:off x="5313265" y="708124"/>
          <a:ext cx="1359327" cy="261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0926"/>
              </a:lnTo>
              <a:lnTo>
                <a:pt x="1359327" y="130926"/>
              </a:lnTo>
              <a:lnTo>
                <a:pt x="1359327" y="26185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B96C87-AFEA-4284-8D9B-6FF1B06B3AFF}">
      <dsp:nvSpPr>
        <dsp:cNvPr id="0" name=""/>
        <dsp:cNvSpPr/>
      </dsp:nvSpPr>
      <dsp:spPr>
        <a:xfrm>
          <a:off x="3953937" y="708124"/>
          <a:ext cx="1359327" cy="261852"/>
        </a:xfrm>
        <a:custGeom>
          <a:avLst/>
          <a:gdLst/>
          <a:ahLst/>
          <a:cxnLst/>
          <a:rect l="0" t="0" r="0" b="0"/>
          <a:pathLst>
            <a:path>
              <a:moveTo>
                <a:pt x="1359327" y="0"/>
              </a:moveTo>
              <a:lnTo>
                <a:pt x="1359327" y="130926"/>
              </a:lnTo>
              <a:lnTo>
                <a:pt x="0" y="130926"/>
              </a:lnTo>
              <a:lnTo>
                <a:pt x="0" y="26185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2FCAAA-BA28-4B98-B9DF-C116A025D6B2}">
      <dsp:nvSpPr>
        <dsp:cNvPr id="0" name=""/>
        <dsp:cNvSpPr/>
      </dsp:nvSpPr>
      <dsp:spPr>
        <a:xfrm>
          <a:off x="1235282" y="708124"/>
          <a:ext cx="4077983" cy="261852"/>
        </a:xfrm>
        <a:custGeom>
          <a:avLst/>
          <a:gdLst/>
          <a:ahLst/>
          <a:cxnLst/>
          <a:rect l="0" t="0" r="0" b="0"/>
          <a:pathLst>
            <a:path>
              <a:moveTo>
                <a:pt x="4077983" y="0"/>
              </a:moveTo>
              <a:lnTo>
                <a:pt x="4077983" y="130926"/>
              </a:lnTo>
              <a:lnTo>
                <a:pt x="0" y="130926"/>
              </a:lnTo>
              <a:lnTo>
                <a:pt x="0" y="261852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BEA26-C56E-4971-9C6B-592C8A1CBD8A}">
      <dsp:nvSpPr>
        <dsp:cNvPr id="0" name=""/>
        <dsp:cNvSpPr/>
      </dsp:nvSpPr>
      <dsp:spPr>
        <a:xfrm>
          <a:off x="4084864" y="84665"/>
          <a:ext cx="2456802" cy="6234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/>
            <a:t>DATA</a:t>
          </a:r>
          <a:endParaRPr lang="fr-FR" sz="2400" kern="1200" dirty="0"/>
        </a:p>
      </dsp:txBody>
      <dsp:txXfrm>
        <a:off x="4084864" y="84665"/>
        <a:ext cx="2456802" cy="623459"/>
      </dsp:txXfrm>
    </dsp:sp>
    <dsp:sp modelId="{FE5F7734-DF7E-44F3-BF27-AD3BD1DEA914}">
      <dsp:nvSpPr>
        <dsp:cNvPr id="0" name=""/>
        <dsp:cNvSpPr/>
      </dsp:nvSpPr>
      <dsp:spPr>
        <a:xfrm>
          <a:off x="6880" y="969977"/>
          <a:ext cx="2456802" cy="6234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noProof="0" dirty="0" smtClean="0"/>
            <a:t>Informations générales </a:t>
          </a:r>
          <a:endParaRPr lang="fr-FR" sz="2100" kern="1200" noProof="0" dirty="0"/>
        </a:p>
      </dsp:txBody>
      <dsp:txXfrm>
        <a:off x="6880" y="969977"/>
        <a:ext cx="2456802" cy="623459"/>
      </dsp:txXfrm>
    </dsp:sp>
    <dsp:sp modelId="{71334319-83A9-4DC2-9DF0-61353D4E8627}">
      <dsp:nvSpPr>
        <dsp:cNvPr id="0" name=""/>
        <dsp:cNvSpPr/>
      </dsp:nvSpPr>
      <dsp:spPr>
        <a:xfrm>
          <a:off x="2725536" y="969977"/>
          <a:ext cx="2456802" cy="6234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/>
            <a:t>Tags</a:t>
          </a:r>
          <a:endParaRPr lang="fr-FR" sz="1600" kern="1200" dirty="0"/>
        </a:p>
      </dsp:txBody>
      <dsp:txXfrm>
        <a:off x="2725536" y="969977"/>
        <a:ext cx="2456802" cy="623459"/>
      </dsp:txXfrm>
    </dsp:sp>
    <dsp:sp modelId="{3984AE32-7299-486A-AD4E-C962189823CF}">
      <dsp:nvSpPr>
        <dsp:cNvPr id="0" name=""/>
        <dsp:cNvSpPr/>
      </dsp:nvSpPr>
      <dsp:spPr>
        <a:xfrm>
          <a:off x="5444191" y="969977"/>
          <a:ext cx="2456802" cy="6234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 dirty="0" err="1" smtClean="0"/>
            <a:t>Ingrédients</a:t>
          </a:r>
          <a:endParaRPr lang="fr-FR" sz="2100" kern="1200" dirty="0"/>
        </a:p>
      </dsp:txBody>
      <dsp:txXfrm>
        <a:off x="5444191" y="969977"/>
        <a:ext cx="2456802" cy="623459"/>
      </dsp:txXfrm>
    </dsp:sp>
    <dsp:sp modelId="{DEDF5E58-86C5-42EE-A7BD-888740AED0B1}">
      <dsp:nvSpPr>
        <dsp:cNvPr id="0" name=""/>
        <dsp:cNvSpPr/>
      </dsp:nvSpPr>
      <dsp:spPr>
        <a:xfrm>
          <a:off x="8162847" y="969977"/>
          <a:ext cx="2456802" cy="6234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 dirty="0" err="1" smtClean="0"/>
            <a:t>Données</a:t>
          </a:r>
          <a:r>
            <a:rPr lang="en-GB" sz="2100" kern="1200" dirty="0" smtClean="0"/>
            <a:t> </a:t>
          </a:r>
          <a:r>
            <a:rPr lang="en-GB" sz="2100" kern="1200" dirty="0" err="1" smtClean="0"/>
            <a:t>nutritionnelles</a:t>
          </a:r>
          <a:endParaRPr lang="fr-FR" sz="2100" kern="1200" dirty="0"/>
        </a:p>
      </dsp:txBody>
      <dsp:txXfrm>
        <a:off x="8162847" y="969977"/>
        <a:ext cx="2456802" cy="6234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8B9EBBA-996F-894A-B54A-D6246ED52CEA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43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68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862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738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661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6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459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167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05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566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647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039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1698" y="662505"/>
            <a:ext cx="5043577" cy="2971051"/>
          </a:xfrm>
        </p:spPr>
        <p:txBody>
          <a:bodyPr>
            <a:normAutofit/>
          </a:bodyPr>
          <a:lstStyle/>
          <a:p>
            <a:pPr algn="ctr"/>
            <a:r>
              <a:rPr lang="fr-FR" sz="4000" dirty="0" smtClean="0"/>
              <a:t>Application </a:t>
            </a:r>
            <a:r>
              <a:rPr lang="fr-FR" sz="4000" dirty="0"/>
              <a:t>sur l’alimentation au service de la santé </a:t>
            </a:r>
            <a:r>
              <a:rPr lang="fr-FR" sz="4000" dirty="0" smtClean="0"/>
              <a:t>publique</a:t>
            </a:r>
            <a:br>
              <a:rPr lang="fr-FR" sz="4000" dirty="0" smtClean="0"/>
            </a:br>
            <a:endParaRPr lang="fr-FR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37297" y="5280847"/>
            <a:ext cx="1867065" cy="1085447"/>
          </a:xfrm>
        </p:spPr>
        <p:txBody>
          <a:bodyPr>
            <a:normAutofit/>
          </a:bodyPr>
          <a:lstStyle/>
          <a:p>
            <a:pPr algn="r"/>
            <a:r>
              <a:rPr lang="fr-FR" sz="1600" dirty="0" err="1" smtClean="0"/>
              <a:t>Az</a:t>
            </a:r>
            <a:r>
              <a:rPr lang="en-US" sz="1600" dirty="0" err="1" smtClean="0"/>
              <a:t>adeh</a:t>
            </a:r>
            <a:r>
              <a:rPr lang="en-US" sz="1600" dirty="0" smtClean="0"/>
              <a:t> POHIER</a:t>
            </a:r>
          </a:p>
          <a:p>
            <a:pPr algn="r"/>
            <a:r>
              <a:rPr lang="fr-FR" sz="1600" dirty="0"/>
              <a:t>juillet </a:t>
            </a:r>
            <a:r>
              <a:rPr lang="fr-FR" sz="1600" dirty="0" smtClean="0"/>
              <a:t>2021</a:t>
            </a:r>
            <a:endParaRPr lang="fr-FR" sz="1600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29" y="353682"/>
            <a:ext cx="6038491" cy="618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46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4362" y="436659"/>
            <a:ext cx="9875520" cy="416943"/>
          </a:xfrm>
        </p:spPr>
        <p:txBody>
          <a:bodyPr>
            <a:normAutofit fontScale="90000"/>
          </a:bodyPr>
          <a:lstStyle/>
          <a:p>
            <a:pPr algn="r"/>
            <a:r>
              <a:rPr lang="fr-FR" sz="2400" b="1" dirty="0"/>
              <a:t>Corrélation </a:t>
            </a:r>
            <a:r>
              <a:rPr lang="fr-FR" sz="2400" b="1" dirty="0" err="1"/>
              <a:t>Heatmap</a:t>
            </a:r>
            <a:r>
              <a:rPr lang="fr-FR" sz="2400" b="1" dirty="0"/>
              <a:t> </a:t>
            </a:r>
            <a:endParaRPr lang="en-GB" sz="2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442266" y="761551"/>
            <a:ext cx="4540357" cy="547777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smtClean="0"/>
              <a:t>une </a:t>
            </a:r>
            <a:r>
              <a:rPr lang="fr-FR" dirty="0"/>
              <a:t>forte corrélation positive entre ‘fat_100g‘ et  ‘energy_kcal_100g</a:t>
            </a:r>
            <a:r>
              <a:rPr lang="fr-FR" dirty="0" smtClean="0"/>
              <a:t>’</a:t>
            </a:r>
          </a:p>
          <a:p>
            <a:pPr algn="ctr"/>
            <a:r>
              <a:rPr lang="fr-FR" dirty="0" smtClean="0"/>
              <a:t>0.71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smtClean="0"/>
              <a:t>‘</a:t>
            </a:r>
            <a:r>
              <a:rPr lang="fr-FR" dirty="0"/>
              <a:t>fat_100g‘ et  ‘saturated_fat_100g’ avec coefficient de corrélation de : </a:t>
            </a:r>
            <a:r>
              <a:rPr lang="fr-FR" dirty="0" smtClean="0"/>
              <a:t>0.7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 smtClean="0"/>
              <a:t>‘</a:t>
            </a:r>
            <a:r>
              <a:rPr lang="fr-FR" dirty="0"/>
              <a:t>carbohydrates_100g’ et ‘energy_kcal_100g’ avec coefficient de corrélation de : 0.63</a:t>
            </a:r>
            <a:endParaRPr lang="en-GB" dirty="0"/>
          </a:p>
          <a:p>
            <a:r>
              <a:rPr lang="fr-FR" dirty="0"/>
              <a:t> 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/>
              <a:t>‘fiber_100g‘ et ‘carbohydrates_100g’ ont une corrélation </a:t>
            </a:r>
            <a:r>
              <a:rPr lang="fr-FR" dirty="0" smtClean="0"/>
              <a:t>moyenne: 0.54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/>
              <a:t>‘fiber_100g’ et ‘energy_kcal_100g’ ont une corrélation </a:t>
            </a:r>
            <a:r>
              <a:rPr lang="fr-FR" dirty="0" smtClean="0"/>
              <a:t>moyenne: 0.55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/>
              <a:t>‘proteins_100g’ et ‘energy_kcal_100g’ ont une corrélation moyenne </a:t>
            </a:r>
            <a:r>
              <a:rPr lang="fr-FR" dirty="0" smtClean="0"/>
              <a:t>: </a:t>
            </a:r>
            <a:r>
              <a:rPr lang="fr-FR" dirty="0"/>
              <a:t>0.51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623" y="1149082"/>
            <a:ext cx="6971195" cy="531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460075"/>
          </a:xfrm>
        </p:spPr>
        <p:txBody>
          <a:bodyPr>
            <a:noAutofit/>
          </a:bodyPr>
          <a:lstStyle/>
          <a:p>
            <a:r>
              <a:rPr lang="fr-FR" sz="2800" b="1" dirty="0"/>
              <a:t>Analyse </a:t>
            </a:r>
            <a:r>
              <a:rPr lang="fr-FR" sz="2800" b="1" dirty="0" smtClean="0"/>
              <a:t>ACP</a:t>
            </a:r>
            <a:endParaRPr lang="fr-F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283" y="821574"/>
            <a:ext cx="6146032" cy="482539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58085" y="1456644"/>
            <a:ext cx="4878150" cy="30483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L'ACP doit être utilisé </a:t>
            </a:r>
            <a:r>
              <a:rPr lang="fr-FR" dirty="0" smtClean="0"/>
              <a:t>pour </a:t>
            </a:r>
            <a:r>
              <a:rPr lang="fr-FR" dirty="0"/>
              <a:t>les variables fortement </a:t>
            </a:r>
            <a:r>
              <a:rPr lang="fr-FR" dirty="0" smtClean="0"/>
              <a:t>corrélées.</a:t>
            </a:r>
          </a:p>
          <a:p>
            <a:r>
              <a:rPr lang="fr-FR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Référez-vous </a:t>
            </a:r>
            <a:r>
              <a:rPr lang="fr-FR" dirty="0"/>
              <a:t>à la matrice de corrélation pour déterminer. </a:t>
            </a: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En </a:t>
            </a:r>
            <a:r>
              <a:rPr lang="fr-FR" dirty="0"/>
              <a:t>général, si la plupart des coefficients de corrélation sont inférieurs à 0,3, l'ACP n'aidera pas.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85" y="4984714"/>
            <a:ext cx="4105275" cy="619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085" y="5603839"/>
            <a:ext cx="597217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988" y="462951"/>
            <a:ext cx="9875520" cy="554966"/>
          </a:xfrm>
        </p:spPr>
        <p:txBody>
          <a:bodyPr>
            <a:normAutofit/>
          </a:bodyPr>
          <a:lstStyle/>
          <a:p>
            <a:r>
              <a:rPr lang="en-GB" sz="2800" b="1" dirty="0"/>
              <a:t>LA METHODE ANOVA</a:t>
            </a:r>
            <a:endParaRPr lang="fr-FR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 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88762" y="2323160"/>
            <a:ext cx="4196841" cy="100066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Notre variable qualitative ici sera le grade nutritionnel (de A à E).</a:t>
            </a:r>
          </a:p>
          <a:p>
            <a:pPr algn="ctr"/>
            <a:endParaRPr lang="fr-FR" dirty="0"/>
          </a:p>
        </p:txBody>
      </p:sp>
      <p:sp>
        <p:nvSpPr>
          <p:cNvPr id="5" name="Rounded Rectangle 4"/>
          <p:cNvSpPr/>
          <p:nvPr/>
        </p:nvSpPr>
        <p:spPr>
          <a:xfrm>
            <a:off x="388761" y="1169377"/>
            <a:ext cx="4196841" cy="100232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/>
              <a:t>La méthode ANOVA est une analyse de la covariance entre deux variables (quantitative et qualitative).</a:t>
            </a:r>
            <a:endParaRPr lang="en-GB" dirty="0"/>
          </a:p>
        </p:txBody>
      </p:sp>
      <p:sp>
        <p:nvSpPr>
          <p:cNvPr id="6" name="Rounded Rectangle 5"/>
          <p:cNvSpPr/>
          <p:nvPr/>
        </p:nvSpPr>
        <p:spPr>
          <a:xfrm>
            <a:off x="388762" y="3675185"/>
            <a:ext cx="4196841" cy="11693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constate que l’énergie, les gras, les gras saturés, les sucres et les fibres semblent dépendre du </a:t>
            </a:r>
            <a:r>
              <a:rPr lang="fr-FR" dirty="0" err="1"/>
              <a:t>Nutriscore</a:t>
            </a:r>
            <a:r>
              <a:rPr lang="fr-FR" dirty="0"/>
              <a:t>. 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88761" y="5090746"/>
            <a:ext cx="4196841" cy="107266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les féculents, les protéines et le sel ne semblent pas avoir de lien avec le Nutriscore.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769" y="567457"/>
            <a:ext cx="6684469" cy="586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8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594358"/>
          </a:xfrm>
        </p:spPr>
        <p:txBody>
          <a:bodyPr>
            <a:normAutofit/>
          </a:bodyPr>
          <a:lstStyle/>
          <a:p>
            <a:r>
              <a:rPr lang="fr-FR" sz="2800" dirty="0" smtClean="0"/>
              <a:t>ANALYSE D'HYPOTHÈSE</a:t>
            </a:r>
            <a:endParaRPr lang="fr-FR" sz="2800" dirty="0"/>
          </a:p>
        </p:txBody>
      </p:sp>
      <p:pic>
        <p:nvPicPr>
          <p:cNvPr id="18" name="Picture 17"/>
          <p:cNvPicPr/>
          <p:nvPr/>
        </p:nvPicPr>
        <p:blipFill>
          <a:blip r:embed="rId2"/>
          <a:stretch>
            <a:fillRect/>
          </a:stretch>
        </p:blipFill>
        <p:spPr>
          <a:xfrm>
            <a:off x="883489" y="1513203"/>
            <a:ext cx="4138091" cy="1093469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3"/>
          <a:stretch>
            <a:fillRect/>
          </a:stretch>
        </p:blipFill>
        <p:spPr>
          <a:xfrm>
            <a:off x="883489" y="2968978"/>
            <a:ext cx="4259580" cy="1057825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4"/>
          <a:stretch>
            <a:fillRect/>
          </a:stretch>
        </p:blipFill>
        <p:spPr>
          <a:xfrm>
            <a:off x="883489" y="4371340"/>
            <a:ext cx="4259580" cy="1022350"/>
          </a:xfrm>
          <a:prstGeom prst="rect">
            <a:avLst/>
          </a:prstGeom>
        </p:spPr>
      </p:pic>
      <p:pic>
        <p:nvPicPr>
          <p:cNvPr id="21" name="Picture 20"/>
          <p:cNvPicPr/>
          <p:nvPr/>
        </p:nvPicPr>
        <p:blipFill>
          <a:blip r:embed="rId5"/>
          <a:stretch>
            <a:fillRect/>
          </a:stretch>
        </p:blipFill>
        <p:spPr>
          <a:xfrm>
            <a:off x="6599208" y="1309369"/>
            <a:ext cx="4143375" cy="1171575"/>
          </a:xfrm>
          <a:prstGeom prst="rect">
            <a:avLst/>
          </a:prstGeom>
        </p:spPr>
      </p:pic>
      <p:pic>
        <p:nvPicPr>
          <p:cNvPr id="22" name="Picture 21"/>
          <p:cNvPicPr/>
          <p:nvPr/>
        </p:nvPicPr>
        <p:blipFill>
          <a:blip r:embed="rId6"/>
          <a:stretch>
            <a:fillRect/>
          </a:stretch>
        </p:blipFill>
        <p:spPr>
          <a:xfrm>
            <a:off x="6599208" y="2845348"/>
            <a:ext cx="4282440" cy="1062417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6599208" y="4371340"/>
            <a:ext cx="4856671" cy="190006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/>
              <a:t>L'hypothèse nulle pour une ANOVA est qu'il n'y a pas de différence significative entre les groupes.  Ici, la valeur p est inférieure à alpha donc rejet de l'hypothèse nulle. Donc, on conclut que les moyennes de tous les groupes ne sont pas égales.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659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580845"/>
          </a:xfrm>
        </p:spPr>
        <p:txBody>
          <a:bodyPr>
            <a:normAutofit/>
          </a:bodyPr>
          <a:lstStyle/>
          <a:p>
            <a:r>
              <a:rPr lang="fr-FR" sz="2800" b="1" dirty="0"/>
              <a:t>Conclusion :</a:t>
            </a:r>
            <a:endParaRPr lang="en-GB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1626654" y="1495245"/>
            <a:ext cx="8908212" cy="787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GB" dirty="0">
              <a:latin typeface="Comic Sans MS" panose="030F0702030302020204" pitchFamily="66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algn="just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GB" dirty="0">
              <a:solidFill>
                <a:schemeClr val="accent1">
                  <a:lumMod val="50000"/>
                </a:schemeClr>
              </a:solidFill>
              <a:latin typeface="Comic Sans MS" panose="030F0702030302020204" pitchFamily="66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505453" y="4034058"/>
            <a:ext cx="9150614" cy="15700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Tous les produits avec additif égal à 2 sont dans la catégorie ‘e’ de </a:t>
            </a:r>
            <a:r>
              <a:rPr lang="fr-FR" dirty="0" err="1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nuriscore.Le</a:t>
            </a:r>
            <a:r>
              <a:rPr lang="fr-FR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Nutriscore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 est calculé pour les adultes mais pour les enfants le calcul doit être différent. Mais nous sommes sûrs que le produit avec additif plus de 1 est dangereux pour les enfants</a:t>
            </a:r>
            <a:r>
              <a:rPr lang="fr-FR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GB" dirty="0">
              <a:solidFill>
                <a:schemeClr val="accent1">
                  <a:lumMod val="50000"/>
                </a:schemeClr>
              </a:solidFill>
              <a:latin typeface="Comic Sans MS" panose="030F0702030302020204" pitchFamily="66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05453" y="1733681"/>
            <a:ext cx="9150614" cy="206194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La ‘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nutriscore_grade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’ a une relation positive avec les gras, les gras saturés, les sucres et les fibres. cela signifie que tous les produits qui ont un nombre élevé de ces 4 éléments sont classés pour un niveau élevé de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nutriscore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 (d ou e). Donc il faut faire attention à la quantité de consommation de ces </a:t>
            </a:r>
            <a:r>
              <a:rPr lang="fr-FR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  <a:ea typeface="Calibri" panose="020F0502020204030204" pitchFamily="34" charset="0"/>
                <a:cs typeface="Arial" panose="020B0604020202020204" pitchFamily="34" charset="0"/>
              </a:rPr>
              <a:t>éléments</a:t>
            </a:r>
            <a:r>
              <a:rPr lang="fr-FR" dirty="0" smtClean="0"/>
              <a:t>.</a:t>
            </a:r>
            <a:endParaRPr lang="en-GB" dirty="0">
              <a:solidFill>
                <a:schemeClr val="accent1">
                  <a:lumMod val="50000"/>
                </a:schemeClr>
              </a:solidFill>
              <a:latin typeface="Comic Sans MS" panose="030F0702030302020204" pitchFamily="66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96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494581"/>
          </a:xfrm>
        </p:spPr>
        <p:txBody>
          <a:bodyPr>
            <a:normAutofit/>
          </a:bodyPr>
          <a:lstStyle/>
          <a:p>
            <a:r>
              <a:rPr lang="en-GB" sz="2800" dirty="0"/>
              <a:t>PRESENTATION</a:t>
            </a:r>
            <a:endParaRPr lang="fr-F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399"/>
            <a:ext cx="9872871" cy="3075317"/>
          </a:xfrm>
        </p:spPr>
        <p:txBody>
          <a:bodyPr>
            <a:normAutofit/>
          </a:bodyPr>
          <a:lstStyle/>
          <a:p>
            <a:pPr algn="just"/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Le service de la santé publique française recherche des idées innovantes d’applications en lien avec l’alimentation. </a:t>
            </a:r>
            <a:endParaRPr lang="fr-FR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endParaRPr lang="fr-FR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r>
              <a:rPr lang="fr-FR" dirty="0" smtClean="0">
                <a:solidFill>
                  <a:schemeClr val="accent1">
                    <a:lumMod val="50000"/>
                  </a:schemeClr>
                </a:solidFill>
              </a:rPr>
              <a:t>Pour 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cela, nous avons à notre disposition la base de données Open Food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Facts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fr-FR" dirty="0" smtClean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pPr lvl="1" indent="0">
              <a:buNone/>
            </a:pPr>
            <a:r>
              <a:rPr lang="fr-FR" dirty="0" smtClean="0">
                <a:solidFill>
                  <a:schemeClr val="accent1">
                    <a:lumMod val="50000"/>
                  </a:schemeClr>
                </a:solidFill>
              </a:rPr>
              <a:t> https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://world.openfoodfacts.org/ </a:t>
            </a:r>
            <a:endParaRPr lang="fr-FR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lvl="1" indent="0">
              <a:buNone/>
            </a:pPr>
            <a:endParaRPr lang="fr-FR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50000"/>
                  </a:schemeClr>
                </a:solidFill>
              </a:rPr>
              <a:t>Proposer 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une application à partir de ces données.</a:t>
            </a:r>
          </a:p>
        </p:txBody>
      </p:sp>
    </p:spTree>
    <p:extLst>
      <p:ext uri="{BB962C8B-B14F-4D97-AF65-F5344CB8AC3E}">
        <p14:creationId xmlns:p14="http://schemas.microsoft.com/office/powerpoint/2010/main" val="132309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613861"/>
          </a:xfrm>
        </p:spPr>
        <p:txBody>
          <a:bodyPr>
            <a:normAutofit fontScale="90000"/>
          </a:bodyPr>
          <a:lstStyle/>
          <a:p>
            <a:r>
              <a:rPr lang="en-GB" dirty="0"/>
              <a:t>APPLICATION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555" y="5001119"/>
            <a:ext cx="2976767" cy="1436388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339306" y="1397476"/>
            <a:ext cx="5486400" cy="9057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Une application</a:t>
            </a:r>
            <a:r>
              <a:rPr lang="fr-FR" dirty="0"/>
              <a:t>, qui aide les parents à choisir la nourriture idéale pour leurs </a:t>
            </a:r>
            <a:r>
              <a:rPr lang="fr-FR" dirty="0" smtClean="0"/>
              <a:t>enfants.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65285"/>
            <a:ext cx="5799427" cy="426073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096000" y="5642477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nutritional score = Total N points – Total P points </a:t>
            </a:r>
            <a:endParaRPr lang="fr-FR" dirty="0"/>
          </a:p>
        </p:txBody>
      </p:sp>
      <p:sp>
        <p:nvSpPr>
          <p:cNvPr id="3" name="Rounded Rectangle 2"/>
          <p:cNvSpPr/>
          <p:nvPr/>
        </p:nvSpPr>
        <p:spPr>
          <a:xfrm>
            <a:off x="339306" y="2483307"/>
            <a:ext cx="5486400" cy="22946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600" dirty="0" smtClean="0"/>
              <a:t>L’alimentation </a:t>
            </a:r>
            <a:r>
              <a:rPr lang="fr-FR" sz="1600" dirty="0"/>
              <a:t>plus importante pour </a:t>
            </a:r>
            <a:r>
              <a:rPr lang="fr-FR" sz="1600" dirty="0" smtClean="0"/>
              <a:t>les </a:t>
            </a:r>
            <a:r>
              <a:rPr lang="fr-FR" sz="1600" dirty="0"/>
              <a:t>enfants :</a:t>
            </a:r>
            <a:endParaRPr lang="en-GB" sz="1600" dirty="0"/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fr-FR" sz="1600" dirty="0"/>
              <a:t>Les lipides</a:t>
            </a:r>
            <a:endParaRPr lang="en-GB" sz="1600" dirty="0"/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fr-FR" sz="1600" dirty="0"/>
              <a:t>Les protides</a:t>
            </a:r>
            <a:endParaRPr lang="en-GB" sz="1600" dirty="0"/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fr-FR" sz="1600" dirty="0"/>
              <a:t>les glucides (céréaliers, fruits et  légumes, produits laitiers, sucre)</a:t>
            </a:r>
            <a:endParaRPr lang="en-GB" sz="1600" dirty="0"/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fr-FR" sz="1600" dirty="0"/>
              <a:t>Les vitamines (vitamines A, C, D, E, K et les vitamines B)</a:t>
            </a:r>
            <a:endParaRPr lang="en-GB" sz="1600" dirty="0"/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fr-FR" sz="1600" dirty="0"/>
              <a:t>Les minéraux (magnésium, calcium, fer, cuivre, zinc, sodium, sélénium,..)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5314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329" y="344732"/>
            <a:ext cx="9875520" cy="789019"/>
          </a:xfrm>
        </p:spPr>
        <p:txBody>
          <a:bodyPr/>
          <a:lstStyle/>
          <a:p>
            <a:r>
              <a:rPr lang="en-GB" dirty="0" smtClean="0"/>
              <a:t> </a:t>
            </a:r>
            <a:r>
              <a:rPr lang="en-GB" sz="2800" b="1" dirty="0"/>
              <a:t>PRESENTATION DES DONNEES</a:t>
            </a:r>
            <a:endParaRPr lang="fr-FR" sz="2800" b="1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238920870"/>
              </p:ext>
            </p:extLst>
          </p:nvPr>
        </p:nvGraphicFramePr>
        <p:xfrm>
          <a:off x="782734" y="1164229"/>
          <a:ext cx="10626531" cy="1678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/>
          <p:cNvSpPr/>
          <p:nvPr/>
        </p:nvSpPr>
        <p:spPr>
          <a:xfrm>
            <a:off x="729727" y="2849555"/>
            <a:ext cx="24499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Code barre, date d’entrée dans la base, nom de produit, etc.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72070" y="2856746"/>
            <a:ext cx="23986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Catégorie, pays d’origine, pays de vente, et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54170" y="2885916"/>
            <a:ext cx="23986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Liste</a:t>
            </a:r>
            <a:r>
              <a:rPr lang="en-GB" dirty="0"/>
              <a:t> </a:t>
            </a:r>
            <a:r>
              <a:rPr lang="fr-FR" dirty="0" smtClean="0"/>
              <a:t>d’ingrédients</a:t>
            </a:r>
            <a:r>
              <a:rPr lang="en-GB" dirty="0" smtClean="0"/>
              <a:t>, </a:t>
            </a:r>
            <a:r>
              <a:rPr lang="en-GB" dirty="0"/>
              <a:t>etc.</a:t>
            </a:r>
            <a:endParaRPr lang="fr-FR" dirty="0"/>
          </a:p>
        </p:txBody>
      </p:sp>
      <p:sp>
        <p:nvSpPr>
          <p:cNvPr id="14" name="Rectangle 13"/>
          <p:cNvSpPr/>
          <p:nvPr/>
        </p:nvSpPr>
        <p:spPr>
          <a:xfrm>
            <a:off x="8945216" y="2856746"/>
            <a:ext cx="23986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/>
              <a:t>Catégorie, pays d’origine, pays de vente, et</a:t>
            </a:r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782733" y="3917504"/>
            <a:ext cx="10626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/>
              <a:t>Le </a:t>
            </a:r>
            <a:r>
              <a:rPr lang="fr-FR" dirty="0" err="1" smtClean="0"/>
              <a:t>dataset</a:t>
            </a:r>
            <a:r>
              <a:rPr lang="fr-FR" dirty="0" smtClean="0"/>
              <a:t> couvre les produits vendus dans le monde entier(</a:t>
            </a:r>
            <a:r>
              <a:rPr lang="fr-FR" b="1" dirty="0" smtClean="0"/>
              <a:t>alimentaires</a:t>
            </a:r>
            <a:r>
              <a:rPr lang="fr-FR" dirty="0" smtClean="0"/>
              <a:t> et non- alimentaires).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034758" y="4497478"/>
            <a:ext cx="6471551" cy="201219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/>
              <a:t>• L’analyse exploratoire consistera en :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Supprimer les duplications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Traiter les valeurs atypiques et aberrantes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Traiter les valeurs manquantes avec KNN algorithme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 smtClean="0"/>
              <a:t>Effectuer </a:t>
            </a:r>
            <a:r>
              <a:rPr lang="fr-FR" dirty="0"/>
              <a:t>une analyse univariée, bivariée et multivariée. </a:t>
            </a: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Confirmer les hypothèses  à l’aide d’ANOVA analyse.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2014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10166046" y="5763494"/>
            <a:ext cx="1760783" cy="846562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76228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16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67" name="Pentagon 66"/>
          <p:cNvSpPr/>
          <p:nvPr/>
        </p:nvSpPr>
        <p:spPr>
          <a:xfrm>
            <a:off x="7625230" y="5251180"/>
            <a:ext cx="3048000" cy="1241014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/>
              <a:t>Suppression des </a:t>
            </a:r>
            <a:r>
              <a:rPr lang="fr-FR" dirty="0" smtClean="0"/>
              <a:t>colons </a:t>
            </a:r>
            <a:r>
              <a:rPr lang="fr-FR" dirty="0"/>
              <a:t>avec plus de 50% valeurs </a:t>
            </a:r>
            <a:r>
              <a:rPr lang="fr-FR" dirty="0" smtClean="0"/>
              <a:t>vide et lignes avec additif &gt;2</a:t>
            </a:r>
            <a:endParaRPr lang="fr-FR" dirty="0"/>
          </a:p>
        </p:txBody>
      </p:sp>
      <p:sp>
        <p:nvSpPr>
          <p:cNvPr id="64" name="Rounded Rectangle 63"/>
          <p:cNvSpPr/>
          <p:nvPr/>
        </p:nvSpPr>
        <p:spPr>
          <a:xfrm>
            <a:off x="10166046" y="4347216"/>
            <a:ext cx="1760783" cy="84656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175724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18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62" name="Rounded Rectangle 61"/>
          <p:cNvSpPr/>
          <p:nvPr/>
        </p:nvSpPr>
        <p:spPr>
          <a:xfrm>
            <a:off x="10166047" y="2867519"/>
            <a:ext cx="1760783" cy="86139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268187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32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63" name="Pentagon 62"/>
          <p:cNvSpPr/>
          <p:nvPr/>
        </p:nvSpPr>
        <p:spPr>
          <a:xfrm>
            <a:off x="7570710" y="3801904"/>
            <a:ext cx="3048000" cy="1041587"/>
          </a:xfrm>
          <a:prstGeom prst="homePlat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 smtClean="0"/>
              <a:t>'energy_100g‘ &lt; 20000</a:t>
            </a:r>
          </a:p>
          <a:p>
            <a:pPr lvl="1"/>
            <a:r>
              <a:rPr lang="fr-FR" dirty="0"/>
              <a:t>'energy_kcal_100g</a:t>
            </a:r>
            <a:r>
              <a:rPr lang="fr-FR" dirty="0" smtClean="0"/>
              <a:t>'&lt;5000</a:t>
            </a:r>
          </a:p>
          <a:p>
            <a:pPr lvl="1"/>
            <a:endParaRPr lang="fr-FR" dirty="0"/>
          </a:p>
        </p:txBody>
      </p:sp>
      <p:sp>
        <p:nvSpPr>
          <p:cNvPr id="44" name="Pentagon 43"/>
          <p:cNvSpPr/>
          <p:nvPr/>
        </p:nvSpPr>
        <p:spPr>
          <a:xfrm>
            <a:off x="7561592" y="2319456"/>
            <a:ext cx="3048000" cy="1041587"/>
          </a:xfrm>
          <a:prstGeom prst="homePlat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/>
              <a:t>Sélection uniquement des indicateurs nutritionnel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4278650" y="5630803"/>
            <a:ext cx="1760783" cy="86139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675585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49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58" name="Pentagon 57"/>
          <p:cNvSpPr/>
          <p:nvPr/>
        </p:nvSpPr>
        <p:spPr>
          <a:xfrm>
            <a:off x="1610556" y="5352616"/>
            <a:ext cx="3048000" cy="748121"/>
          </a:xfrm>
          <a:prstGeom prst="homePlat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 smtClean="0"/>
              <a:t>2 lignes </a:t>
            </a:r>
            <a:r>
              <a:rPr lang="fr-FR" dirty="0"/>
              <a:t>complètes en doublons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10166048" y="1422590"/>
            <a:ext cx="1760783" cy="861391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675585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32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36" name="Pentagon 35"/>
          <p:cNvSpPr/>
          <p:nvPr/>
        </p:nvSpPr>
        <p:spPr>
          <a:xfrm>
            <a:off x="7561592" y="843782"/>
            <a:ext cx="3048000" cy="1041587"/>
          </a:xfrm>
          <a:prstGeom prst="homePlat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en-GB" dirty="0" smtClean="0"/>
              <a:t>'_</a:t>
            </a:r>
            <a:r>
              <a:rPr lang="en-GB" dirty="0"/>
              <a:t>t', '_</a:t>
            </a:r>
            <a:r>
              <a:rPr lang="en-GB" dirty="0" err="1"/>
              <a:t>datetime</a:t>
            </a:r>
            <a:r>
              <a:rPr lang="en-GB" dirty="0"/>
              <a:t>', '_tags', '_serving', '_</a:t>
            </a:r>
            <a:r>
              <a:rPr lang="en-GB" dirty="0" err="1"/>
              <a:t>url</a:t>
            </a:r>
            <a:r>
              <a:rPr lang="en-GB" dirty="0"/>
              <a:t>', '</a:t>
            </a:r>
            <a:r>
              <a:rPr lang="en-GB" dirty="0" err="1"/>
              <a:t>serving_size</a:t>
            </a:r>
            <a:r>
              <a:rPr lang="en-GB" dirty="0"/>
              <a:t>'</a:t>
            </a:r>
            <a:endParaRPr lang="fr-FR" dirty="0"/>
          </a:p>
        </p:txBody>
      </p:sp>
      <p:sp>
        <p:nvSpPr>
          <p:cNvPr id="14" name="Rounded Rectangle 13"/>
          <p:cNvSpPr/>
          <p:nvPr/>
        </p:nvSpPr>
        <p:spPr>
          <a:xfrm>
            <a:off x="4335217" y="1422591"/>
            <a:ext cx="1767826" cy="861391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1,829,437 </a:t>
            </a:r>
            <a:r>
              <a:rPr lang="en-GB" dirty="0" err="1" smtClean="0"/>
              <a:t>lignes</a:t>
            </a:r>
            <a:r>
              <a:rPr lang="en-GB" dirty="0" smtClean="0"/>
              <a:t> </a:t>
            </a:r>
          </a:p>
          <a:p>
            <a:pPr algn="ctr"/>
            <a:r>
              <a:rPr lang="en-GB" dirty="0" smtClean="0"/>
              <a:t>• 186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39" name="Pentagon 38"/>
          <p:cNvSpPr/>
          <p:nvPr/>
        </p:nvSpPr>
        <p:spPr>
          <a:xfrm>
            <a:off x="1650773" y="853260"/>
            <a:ext cx="3048000" cy="1041587"/>
          </a:xfrm>
          <a:prstGeom prst="homePlat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 smtClean="0"/>
              <a:t>Utiliser </a:t>
            </a:r>
            <a:r>
              <a:rPr lang="fr-FR" dirty="0"/>
              <a:t>le paramètre </a:t>
            </a:r>
            <a:r>
              <a:rPr lang="fr-FR" dirty="0" err="1"/>
              <a:t>chunksize</a:t>
            </a:r>
            <a:r>
              <a:rPr lang="fr-FR" dirty="0"/>
              <a:t> pour lire </a:t>
            </a:r>
            <a:r>
              <a:rPr lang="fr-FR" dirty="0" smtClean="0"/>
              <a:t>le </a:t>
            </a:r>
            <a:r>
              <a:rPr lang="fr-FR" dirty="0"/>
              <a:t>jeu de de données 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17119" y="4256092"/>
            <a:ext cx="1760783" cy="86139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675587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 smtClean="0"/>
              <a:t>• 49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33" name="Pentagon 32"/>
          <p:cNvSpPr/>
          <p:nvPr/>
        </p:nvSpPr>
        <p:spPr>
          <a:xfrm>
            <a:off x="1650773" y="3728910"/>
            <a:ext cx="3100772" cy="1041587"/>
          </a:xfrm>
          <a:prstGeom prst="homePlat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 smtClean="0"/>
              <a:t>Suppression des colonnes avec plus de 50% valeurs vide</a:t>
            </a:r>
            <a:endParaRPr lang="fr-F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1518" y="259612"/>
            <a:ext cx="5605669" cy="503583"/>
          </a:xfrm>
        </p:spPr>
        <p:txBody>
          <a:bodyPr>
            <a:normAutofit/>
          </a:bodyPr>
          <a:lstStyle/>
          <a:p>
            <a:pPr algn="ctr"/>
            <a:r>
              <a:rPr lang="en-GB" sz="2800" b="1" dirty="0"/>
              <a:t>ANALYSE EXPLORATOIRE</a:t>
            </a:r>
            <a:endParaRPr lang="fr-FR" sz="28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4342260" y="2798383"/>
            <a:ext cx="1760783" cy="86139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• </a:t>
            </a:r>
            <a:r>
              <a:rPr lang="en-GB" dirty="0" smtClean="0"/>
              <a:t>675587 </a:t>
            </a:r>
            <a:r>
              <a:rPr lang="en-GB" dirty="0" err="1"/>
              <a:t>lignes</a:t>
            </a:r>
            <a:r>
              <a:rPr lang="en-GB" dirty="0"/>
              <a:t> </a:t>
            </a:r>
          </a:p>
          <a:p>
            <a:pPr algn="ctr"/>
            <a:r>
              <a:rPr lang="en-GB" dirty="0"/>
              <a:t>• </a:t>
            </a:r>
            <a:r>
              <a:rPr lang="en-GB" dirty="0" smtClean="0"/>
              <a:t>186 </a:t>
            </a:r>
            <a:r>
              <a:rPr lang="en-GB" dirty="0" err="1"/>
              <a:t>colonnes</a:t>
            </a:r>
            <a:r>
              <a:rPr lang="en-GB" dirty="0"/>
              <a:t> </a:t>
            </a:r>
            <a:endParaRPr lang="fr-FR" dirty="0"/>
          </a:p>
        </p:txBody>
      </p:sp>
      <p:sp>
        <p:nvSpPr>
          <p:cNvPr id="10" name="Rounded Rectangle 9"/>
          <p:cNvSpPr/>
          <p:nvPr/>
        </p:nvSpPr>
        <p:spPr>
          <a:xfrm>
            <a:off x="295070" y="658231"/>
            <a:ext cx="1738712" cy="7063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  <a:endParaRPr lang="fr-FR" dirty="0"/>
          </a:p>
        </p:txBody>
      </p:sp>
      <p:sp>
        <p:nvSpPr>
          <p:cNvPr id="13" name="Rounded Rectangle 12"/>
          <p:cNvSpPr/>
          <p:nvPr/>
        </p:nvSpPr>
        <p:spPr>
          <a:xfrm>
            <a:off x="295070" y="3483925"/>
            <a:ext cx="1738712" cy="9337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Colonnes</a:t>
            </a:r>
            <a:r>
              <a:rPr lang="en-GB" dirty="0"/>
              <a:t> </a:t>
            </a:r>
            <a:r>
              <a:rPr lang="en-GB" dirty="0" err="1" smtClean="0"/>
              <a:t>vides</a:t>
            </a:r>
            <a:r>
              <a:rPr lang="en-GB" dirty="0" smtClean="0"/>
              <a:t> plus 50%</a:t>
            </a:r>
            <a:endParaRPr lang="fr-FR" dirty="0"/>
          </a:p>
        </p:txBody>
      </p:sp>
      <p:sp>
        <p:nvSpPr>
          <p:cNvPr id="17" name="Rounded Rectangle 16"/>
          <p:cNvSpPr/>
          <p:nvPr/>
        </p:nvSpPr>
        <p:spPr>
          <a:xfrm>
            <a:off x="6244353" y="662391"/>
            <a:ext cx="1738712" cy="81920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/>
              <a:t>colonnes </a:t>
            </a:r>
            <a:r>
              <a:rPr lang="fr-FR" b="1" dirty="0"/>
              <a:t>avec </a:t>
            </a:r>
            <a:r>
              <a:rPr lang="fr-FR" b="1" dirty="0" smtClean="0"/>
              <a:t>suffixes</a:t>
            </a:r>
            <a:endParaRPr lang="fr-FR" b="1" dirty="0"/>
          </a:p>
        </p:txBody>
      </p:sp>
      <p:sp>
        <p:nvSpPr>
          <p:cNvPr id="32" name="Pentagon 31"/>
          <p:cNvSpPr/>
          <p:nvPr/>
        </p:nvSpPr>
        <p:spPr>
          <a:xfrm>
            <a:off x="1650774" y="2253205"/>
            <a:ext cx="3048000" cy="1041587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lvl="1"/>
            <a:r>
              <a:rPr lang="fr-FR" dirty="0"/>
              <a:t>Sélection uniquement des indicateurs nutritionnel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61061" y="2014099"/>
            <a:ext cx="1787278" cy="76937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DATA_TRAVAIL</a:t>
            </a:r>
            <a:endParaRPr lang="fr-FR" dirty="0"/>
          </a:p>
        </p:txBody>
      </p:sp>
      <p:sp>
        <p:nvSpPr>
          <p:cNvPr id="42" name="Rounded Rectangle 41"/>
          <p:cNvSpPr/>
          <p:nvPr/>
        </p:nvSpPr>
        <p:spPr>
          <a:xfrm>
            <a:off x="261061" y="5007775"/>
            <a:ext cx="1738712" cy="7669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Lignes dupliquées</a:t>
            </a:r>
            <a:endParaRPr lang="fr-FR" dirty="0"/>
          </a:p>
        </p:txBody>
      </p:sp>
      <p:sp>
        <p:nvSpPr>
          <p:cNvPr id="43" name="Rounded Rectangle 42"/>
          <p:cNvSpPr/>
          <p:nvPr/>
        </p:nvSpPr>
        <p:spPr>
          <a:xfrm>
            <a:off x="6244353" y="2065498"/>
            <a:ext cx="1738712" cy="100422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Produits</a:t>
            </a:r>
            <a:r>
              <a:rPr lang="en-GB" dirty="0"/>
              <a:t> </a:t>
            </a:r>
            <a:r>
              <a:rPr lang="en-GB" dirty="0" err="1"/>
              <a:t>vendus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France</a:t>
            </a:r>
            <a:endParaRPr lang="fr-FR" dirty="0"/>
          </a:p>
        </p:txBody>
      </p:sp>
      <p:sp>
        <p:nvSpPr>
          <p:cNvPr id="60" name="Rounded Rectangle 59"/>
          <p:cNvSpPr/>
          <p:nvPr/>
        </p:nvSpPr>
        <p:spPr>
          <a:xfrm>
            <a:off x="6244353" y="5043314"/>
            <a:ext cx="1738712" cy="105742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 smtClean="0"/>
              <a:t>manquantes</a:t>
            </a:r>
            <a:r>
              <a:rPr lang="en-GB" dirty="0"/>
              <a:t> et minimum </a:t>
            </a:r>
            <a:r>
              <a:rPr lang="en-GB" dirty="0" err="1"/>
              <a:t>additif</a:t>
            </a:r>
            <a:endParaRPr lang="en-GB" dirty="0"/>
          </a:p>
        </p:txBody>
      </p:sp>
      <p:sp>
        <p:nvSpPr>
          <p:cNvPr id="61" name="Rounded Rectangle 60"/>
          <p:cNvSpPr/>
          <p:nvPr/>
        </p:nvSpPr>
        <p:spPr>
          <a:xfrm>
            <a:off x="6244353" y="3583194"/>
            <a:ext cx="1738712" cy="101925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 </a:t>
            </a:r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 smtClean="0"/>
              <a:t>atypiques</a:t>
            </a:r>
            <a:r>
              <a:rPr lang="en-GB" dirty="0" smtClean="0"/>
              <a:t> et </a:t>
            </a:r>
            <a:r>
              <a:rPr lang="en-GB" dirty="0" err="1" smtClean="0"/>
              <a:t>aberrantes</a:t>
            </a:r>
            <a:r>
              <a:rPr lang="en-GB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6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460075"/>
          </a:xfrm>
        </p:spPr>
        <p:txBody>
          <a:bodyPr>
            <a:normAutofit fontScale="90000"/>
          </a:bodyPr>
          <a:lstStyle/>
          <a:p>
            <a:r>
              <a:rPr lang="fr-FR" sz="2800" b="1" dirty="0"/>
              <a:t>KNN </a:t>
            </a:r>
            <a:r>
              <a:rPr lang="fr-FR" sz="2800" b="1" dirty="0" smtClean="0"/>
              <a:t>Imputer</a:t>
            </a:r>
            <a:endParaRPr lang="fr-FR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3433" y="5339751"/>
            <a:ext cx="9037010" cy="12057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87" y="1290637"/>
            <a:ext cx="7461356" cy="394526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64234" y="1561382"/>
            <a:ext cx="3165894" cy="1000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/>
              <a:t>K Nearest </a:t>
            </a:r>
            <a:r>
              <a:rPr lang="en-GB" b="1" dirty="0" err="1" smtClean="0"/>
              <a:t>Neighbor</a:t>
            </a:r>
            <a:endParaRPr lang="en-GB" b="1" dirty="0" smtClean="0"/>
          </a:p>
          <a:p>
            <a:pPr algn="ctr"/>
            <a:r>
              <a:rPr lang="en-GB" b="1" dirty="0" smtClean="0"/>
              <a:t> imputation algorithms</a:t>
            </a:r>
          </a:p>
          <a:p>
            <a:pPr algn="ctr"/>
            <a:r>
              <a:rPr lang="en-GB" dirty="0"/>
              <a:t> </a:t>
            </a:r>
            <a:r>
              <a:rPr lang="en-GB" dirty="0" smtClean="0"/>
              <a:t>(</a:t>
            </a:r>
            <a:r>
              <a:rPr lang="en-GB" b="1" i="1" dirty="0" smtClean="0"/>
              <a:t>k</a:t>
            </a:r>
            <a:r>
              <a:rPr lang="en-GB" b="1" dirty="0"/>
              <a:t> plus </a:t>
            </a:r>
            <a:r>
              <a:rPr lang="en-GB" b="1" dirty="0" err="1"/>
              <a:t>proches</a:t>
            </a:r>
            <a:r>
              <a:rPr lang="en-GB" b="1" dirty="0"/>
              <a:t> </a:t>
            </a:r>
            <a:r>
              <a:rPr lang="en-GB" b="1" dirty="0" err="1"/>
              <a:t>voisins</a:t>
            </a:r>
            <a:r>
              <a:rPr lang="en-GB" dirty="0"/>
              <a:t> </a:t>
            </a:r>
            <a:r>
              <a:rPr lang="en-GB" dirty="0" smtClean="0"/>
              <a:t>)</a:t>
            </a:r>
            <a:endParaRPr lang="en-GB" b="1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0" y="-276999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42729"/>
                </a:solidFill>
                <a:effectLst/>
                <a:latin typeface="MathJax_Math-italic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42729"/>
                </a:solidFill>
                <a:effectLst/>
                <a:latin typeface="MathJax_Math-italic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053753"/>
            <a:ext cx="2063591" cy="186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27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58240" y="357808"/>
            <a:ext cx="9875520" cy="50358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3100" b="1" dirty="0" smtClean="0"/>
              <a:t>ANALYSE </a:t>
            </a:r>
            <a:r>
              <a:rPr lang="fr-FR" sz="3100" b="1" dirty="0" smtClean="0"/>
              <a:t>UNIVARIÉES CAT</a:t>
            </a:r>
            <a:endParaRPr lang="fr-FR" dirty="0"/>
          </a:p>
        </p:txBody>
      </p:sp>
      <p:sp>
        <p:nvSpPr>
          <p:cNvPr id="7" name="Rounded Rectangle 6"/>
          <p:cNvSpPr/>
          <p:nvPr/>
        </p:nvSpPr>
        <p:spPr>
          <a:xfrm>
            <a:off x="503119" y="1075890"/>
            <a:ext cx="810883" cy="49746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/>
              <a:t>'Boissons’, ‘Snacks'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925" y="1012760"/>
            <a:ext cx="4565599" cy="53389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377" y="1012760"/>
            <a:ext cx="4565600" cy="533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3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357808"/>
            <a:ext cx="9875520" cy="503583"/>
          </a:xfrm>
        </p:spPr>
        <p:txBody>
          <a:bodyPr>
            <a:normAutofit fontScale="90000"/>
          </a:bodyPr>
          <a:lstStyle/>
          <a:p>
            <a:r>
              <a:rPr lang="en-GB" sz="3100" b="1" dirty="0" smtClean="0"/>
              <a:t>ANALYSE </a:t>
            </a:r>
            <a:r>
              <a:rPr lang="fr-FR" sz="3100" b="1" dirty="0" smtClean="0"/>
              <a:t>UNIVARIÉES NUM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426" y="861391"/>
            <a:ext cx="7785053" cy="57033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35451" y="861391"/>
            <a:ext cx="3348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ANALYSE DES DISTRIBUTIONS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5451" y="2277374"/>
            <a:ext cx="2966874" cy="25706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La plupart des distributions ont une inclinaison vers la droite, ce qui </a:t>
            </a:r>
            <a:r>
              <a:rPr lang="fr-FR" dirty="0" smtClean="0"/>
              <a:t>signifie</a:t>
            </a:r>
          </a:p>
          <a:p>
            <a:pPr algn="ctr"/>
            <a:r>
              <a:rPr lang="fr-FR" dirty="0" smtClean="0"/>
              <a:t> </a:t>
            </a:r>
            <a:r>
              <a:rPr lang="fr-FR" dirty="0"/>
              <a:t>moyenne &gt; médiane.</a:t>
            </a:r>
          </a:p>
        </p:txBody>
      </p:sp>
    </p:spTree>
    <p:extLst>
      <p:ext uri="{BB962C8B-B14F-4D97-AF65-F5344CB8AC3E}">
        <p14:creationId xmlns:p14="http://schemas.microsoft.com/office/powerpoint/2010/main" val="326141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411192"/>
            <a:ext cx="9875520" cy="424070"/>
          </a:xfrm>
        </p:spPr>
        <p:txBody>
          <a:bodyPr>
            <a:noAutofit/>
          </a:bodyPr>
          <a:lstStyle/>
          <a:p>
            <a:pPr algn="ctr"/>
            <a:r>
              <a:rPr lang="en-GB" sz="2800" b="1" dirty="0" smtClean="0"/>
              <a:t>ANALYSE BIVARIÉES</a:t>
            </a:r>
            <a:endParaRPr lang="en-GB" sz="2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756" y="1183833"/>
            <a:ext cx="1123950" cy="1143000"/>
          </a:xfrm>
          <a:prstGeom prst="rect">
            <a:avLst/>
          </a:prstGeom>
        </p:spPr>
      </p:pic>
      <p:sp>
        <p:nvSpPr>
          <p:cNvPr id="11" name="Right Arrow Callout 10"/>
          <p:cNvSpPr/>
          <p:nvPr/>
        </p:nvSpPr>
        <p:spPr>
          <a:xfrm>
            <a:off x="508957" y="1371600"/>
            <a:ext cx="1043799" cy="526211"/>
          </a:xfrm>
          <a:prstGeom prst="rightArrowCallou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/>
              <a:t>energy_kcal</a:t>
            </a:r>
            <a:r>
              <a:rPr lang="fr-FR" sz="1200" dirty="0" smtClean="0"/>
              <a:t> </a:t>
            </a:r>
            <a:r>
              <a:rPr lang="fr-FR" sz="1200" dirty="0"/>
              <a:t>&amp; </a:t>
            </a:r>
            <a:r>
              <a:rPr lang="fr-FR" sz="1200" dirty="0" err="1" smtClean="0"/>
              <a:t>energy</a:t>
            </a:r>
            <a:endParaRPr lang="fr-FR" sz="12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374" y="2367142"/>
            <a:ext cx="1114425" cy="1133475"/>
          </a:xfrm>
          <a:prstGeom prst="rect">
            <a:avLst/>
          </a:prstGeom>
        </p:spPr>
      </p:pic>
      <p:sp>
        <p:nvSpPr>
          <p:cNvPr id="14" name="Right Arrow Callout 13"/>
          <p:cNvSpPr/>
          <p:nvPr/>
        </p:nvSpPr>
        <p:spPr>
          <a:xfrm>
            <a:off x="508959" y="3851946"/>
            <a:ext cx="1043798" cy="564779"/>
          </a:xfrm>
          <a:prstGeom prst="rightArrowCallou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fat &amp; </a:t>
            </a:r>
            <a:r>
              <a:rPr lang="fr-FR" sz="1200" dirty="0" err="1"/>
              <a:t>saturated_fat</a:t>
            </a:r>
            <a:endParaRPr lang="fr-FR" sz="1200" dirty="0"/>
          </a:p>
        </p:txBody>
      </p:sp>
      <p:sp>
        <p:nvSpPr>
          <p:cNvPr id="15" name="Right Arrow Callout 14"/>
          <p:cNvSpPr/>
          <p:nvPr/>
        </p:nvSpPr>
        <p:spPr>
          <a:xfrm>
            <a:off x="508958" y="2597448"/>
            <a:ext cx="1043798" cy="554861"/>
          </a:xfrm>
          <a:prstGeom prst="rightArrowCallou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sodium </a:t>
            </a:r>
            <a:r>
              <a:rPr lang="fr-FR" sz="1200" dirty="0"/>
              <a:t>&amp; </a:t>
            </a:r>
            <a:r>
              <a:rPr lang="fr-FR" sz="1200" dirty="0" err="1" smtClean="0"/>
              <a:t>salt</a:t>
            </a:r>
            <a:endParaRPr lang="fr-FR" sz="12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756" y="3638279"/>
            <a:ext cx="1085850" cy="1123950"/>
          </a:xfrm>
          <a:prstGeom prst="rect">
            <a:avLst/>
          </a:prstGeom>
        </p:spPr>
      </p:pic>
      <p:sp>
        <p:nvSpPr>
          <p:cNvPr id="19" name="Up Arrow Callout 18"/>
          <p:cNvSpPr/>
          <p:nvPr/>
        </p:nvSpPr>
        <p:spPr>
          <a:xfrm>
            <a:off x="508957" y="4952241"/>
            <a:ext cx="2167749" cy="1603834"/>
          </a:xfrm>
          <a:prstGeom prst="upArrowCallou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1200" dirty="0"/>
              <a:t>le sel et le sodium représente une droite parfaite</a:t>
            </a:r>
            <a:r>
              <a:rPr lang="fr-FR" sz="1200" dirty="0" smtClean="0"/>
              <a:t>.</a:t>
            </a:r>
            <a:r>
              <a:rPr lang="fr-FR" sz="1200" dirty="0"/>
              <a:t> nous pouvons supprimer un des deux indicateurs.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519" y="835262"/>
            <a:ext cx="3322670" cy="33226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8725" y="1180733"/>
            <a:ext cx="1057275" cy="1076325"/>
          </a:xfrm>
          <a:prstGeom prst="rect">
            <a:avLst/>
          </a:prstGeom>
        </p:spPr>
      </p:pic>
      <p:sp>
        <p:nvSpPr>
          <p:cNvPr id="22" name="Right Arrow Callout 21"/>
          <p:cNvSpPr/>
          <p:nvPr/>
        </p:nvSpPr>
        <p:spPr>
          <a:xfrm>
            <a:off x="3157268" y="1299365"/>
            <a:ext cx="1794901" cy="705125"/>
          </a:xfrm>
          <a:prstGeom prst="righ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/>
              <a:t>nutrition_score</a:t>
            </a:r>
            <a:r>
              <a:rPr lang="fr-FR" sz="1200" dirty="0"/>
              <a:t> &amp; </a:t>
            </a:r>
            <a:r>
              <a:rPr lang="fr-FR" sz="1200" dirty="0" err="1"/>
              <a:t>saturated_fat</a:t>
            </a:r>
            <a:endParaRPr lang="fr-FR" sz="1200" dirty="0"/>
          </a:p>
        </p:txBody>
      </p:sp>
      <p:sp>
        <p:nvSpPr>
          <p:cNvPr id="23" name="Right Arrow Callout 22"/>
          <p:cNvSpPr/>
          <p:nvPr/>
        </p:nvSpPr>
        <p:spPr>
          <a:xfrm>
            <a:off x="3157268" y="2588597"/>
            <a:ext cx="1794903" cy="766631"/>
          </a:xfrm>
          <a:prstGeom prst="righ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/>
              <a:t>nutrition_score</a:t>
            </a:r>
            <a:r>
              <a:rPr lang="fr-FR" sz="1200" dirty="0" smtClean="0"/>
              <a:t> </a:t>
            </a:r>
            <a:r>
              <a:rPr lang="fr-FR" sz="1200" dirty="0"/>
              <a:t>&amp; carbohydrates</a:t>
            </a:r>
          </a:p>
        </p:txBody>
      </p:sp>
      <p:sp>
        <p:nvSpPr>
          <p:cNvPr id="24" name="Right Arrow Callout 23"/>
          <p:cNvSpPr/>
          <p:nvPr/>
        </p:nvSpPr>
        <p:spPr>
          <a:xfrm>
            <a:off x="3157268" y="3890068"/>
            <a:ext cx="1821605" cy="759124"/>
          </a:xfrm>
          <a:prstGeom prst="right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/>
              <a:t>nutrition_score</a:t>
            </a:r>
            <a:r>
              <a:rPr lang="fr-FR" sz="1200" dirty="0" smtClean="0"/>
              <a:t> &amp; </a:t>
            </a:r>
            <a:endParaRPr lang="fr-FR" sz="1200" dirty="0"/>
          </a:p>
          <a:p>
            <a:pPr algn="ctr"/>
            <a:r>
              <a:rPr lang="fr-FR" sz="1200" dirty="0" err="1"/>
              <a:t>fiber</a:t>
            </a:r>
            <a:endParaRPr lang="fr-FR" sz="12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3399" y="2468593"/>
            <a:ext cx="1053316" cy="101917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80782" y="3730158"/>
            <a:ext cx="1053317" cy="1047750"/>
          </a:xfrm>
          <a:prstGeom prst="rect">
            <a:avLst/>
          </a:prstGeom>
        </p:spPr>
      </p:pic>
      <p:sp>
        <p:nvSpPr>
          <p:cNvPr id="27" name="Up Arrow Callout 26"/>
          <p:cNvSpPr/>
          <p:nvPr/>
        </p:nvSpPr>
        <p:spPr>
          <a:xfrm>
            <a:off x="3232029" y="4952241"/>
            <a:ext cx="2167749" cy="1603834"/>
          </a:xfrm>
          <a:prstGeom prst="upArrowCallou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1200" dirty="0"/>
              <a:t>les gras et les gras saturés sont liés au </a:t>
            </a:r>
            <a:r>
              <a:rPr lang="fr-FR" sz="1200" dirty="0" err="1" smtClean="0"/>
              <a:t>Nutriscore</a:t>
            </a:r>
            <a:r>
              <a:rPr lang="fr-FR" sz="1200" dirty="0"/>
              <a:t>, Cependant, les féculents (carbohydrates</a:t>
            </a:r>
            <a:r>
              <a:rPr lang="fr-FR" sz="1200" dirty="0" smtClean="0"/>
              <a:t>) et les fibres </a:t>
            </a:r>
            <a:r>
              <a:rPr lang="fr-FR" sz="1200" dirty="0"/>
              <a:t>ne sont pas du tout liés au </a:t>
            </a:r>
            <a:r>
              <a:rPr lang="fr-FR" sz="1200" dirty="0" err="1" smtClean="0"/>
              <a:t>Nutriscore</a:t>
            </a:r>
            <a:r>
              <a:rPr lang="fr-FR" sz="1200" dirty="0"/>
              <a:t>.</a:t>
            </a:r>
            <a:endParaRPr lang="fr-FR" sz="1200" dirty="0" smtClean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01482" y="3638279"/>
            <a:ext cx="1239134" cy="1273554"/>
          </a:xfrm>
          <a:prstGeom prst="rect">
            <a:avLst/>
          </a:prstGeom>
        </p:spPr>
      </p:pic>
      <p:sp>
        <p:nvSpPr>
          <p:cNvPr id="29" name="Down Arrow Callout 28"/>
          <p:cNvSpPr/>
          <p:nvPr/>
        </p:nvSpPr>
        <p:spPr>
          <a:xfrm>
            <a:off x="6584890" y="2210292"/>
            <a:ext cx="1708031" cy="1156837"/>
          </a:xfrm>
          <a:prstGeom prst="downArrow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Analyse </a:t>
            </a:r>
            <a:r>
              <a:rPr lang="en-GB" sz="1200" dirty="0" smtClean="0"/>
              <a:t>du </a:t>
            </a:r>
            <a:r>
              <a:rPr lang="fr-FR" sz="1200" dirty="0" err="1"/>
              <a:t>nutrition_score</a:t>
            </a:r>
            <a:r>
              <a:rPr lang="fr-FR" sz="1200" dirty="0"/>
              <a:t> &amp; </a:t>
            </a:r>
            <a:r>
              <a:rPr lang="fr-FR" sz="1200" dirty="0" err="1"/>
              <a:t>energy_kcal</a:t>
            </a:r>
            <a:endParaRPr lang="fr-FR" sz="1200" dirty="0"/>
          </a:p>
        </p:txBody>
      </p:sp>
      <p:sp>
        <p:nvSpPr>
          <p:cNvPr id="32" name="Flowchart: Process 31"/>
          <p:cNvSpPr/>
          <p:nvPr/>
        </p:nvSpPr>
        <p:spPr>
          <a:xfrm>
            <a:off x="6584890" y="5373812"/>
            <a:ext cx="4037737" cy="958303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Moins </a:t>
            </a:r>
            <a:r>
              <a:rPr lang="fr-FR" dirty="0"/>
              <a:t>d'énergie dans un produit </a:t>
            </a:r>
            <a:endParaRPr lang="fr-FR" dirty="0" smtClean="0"/>
          </a:p>
          <a:p>
            <a:pPr algn="ctr"/>
            <a:r>
              <a:rPr lang="fr-FR" dirty="0" smtClean="0"/>
              <a:t>=</a:t>
            </a:r>
          </a:p>
          <a:p>
            <a:pPr algn="ctr"/>
            <a:r>
              <a:rPr lang="fr-FR" dirty="0" smtClean="0"/>
              <a:t> Meilleur </a:t>
            </a:r>
            <a:r>
              <a:rPr lang="fr-FR" dirty="0"/>
              <a:t>résultat </a:t>
            </a:r>
            <a:r>
              <a:rPr lang="fr-FR" dirty="0" smtClean="0"/>
              <a:t>en </a:t>
            </a:r>
            <a:r>
              <a:rPr lang="fr-FR" dirty="0" err="1"/>
              <a:t>nutrition_score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140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1100</TotalTime>
  <Words>780</Words>
  <Application>Microsoft Office PowerPoint</Application>
  <PresentationFormat>Widescreen</PresentationFormat>
  <Paragraphs>126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Comic Sans MS</vt:lpstr>
      <vt:lpstr>Corbel</vt:lpstr>
      <vt:lpstr>Courier New</vt:lpstr>
      <vt:lpstr>MathJax_Math-italic</vt:lpstr>
      <vt:lpstr>Wingdings</vt:lpstr>
      <vt:lpstr>Basis</vt:lpstr>
      <vt:lpstr>Application sur l’alimentation au service de la santé publique </vt:lpstr>
      <vt:lpstr>PRESENTATION</vt:lpstr>
      <vt:lpstr>APPLICATION</vt:lpstr>
      <vt:lpstr> PRESENTATION DES DONNEES</vt:lpstr>
      <vt:lpstr>ANALYSE EXPLORATOIRE</vt:lpstr>
      <vt:lpstr>KNN Imputer</vt:lpstr>
      <vt:lpstr>ANALYSE UNIVARIÉES CAT</vt:lpstr>
      <vt:lpstr>ANALYSE UNIVARIÉES NUM</vt:lpstr>
      <vt:lpstr>ANALYSE BIVARIÉES</vt:lpstr>
      <vt:lpstr>Corrélation Heatmap </vt:lpstr>
      <vt:lpstr>Analyse ACP</vt:lpstr>
      <vt:lpstr>LA METHODE ANOVA</vt:lpstr>
      <vt:lpstr>ANALYSE D'HYPOTHÈSE</vt:lpstr>
      <vt:lpstr>Conclusion 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sur l’alimentation au service de la santé publique</dc:title>
  <dc:creator>Azadeh Mojarad</dc:creator>
  <cp:lastModifiedBy>Azadeh Mojarad</cp:lastModifiedBy>
  <cp:revision>81</cp:revision>
  <dcterms:created xsi:type="dcterms:W3CDTF">2021-07-15T06:31:48Z</dcterms:created>
  <dcterms:modified xsi:type="dcterms:W3CDTF">2021-07-19T13:35:11Z</dcterms:modified>
</cp:coreProperties>
</file>

<file path=docProps/thumbnail.jpeg>
</file>